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91" r:id="rId1"/>
    <p:sldMasterId id="2147483698" r:id="rId2"/>
  </p:sldMasterIdLst>
  <p:notesMasterIdLst>
    <p:notesMasterId r:id="rId63"/>
  </p:notesMasterIdLst>
  <p:sldIdLst>
    <p:sldId id="256" r:id="rId3"/>
    <p:sldId id="257" r:id="rId4"/>
    <p:sldId id="385" r:id="rId5"/>
    <p:sldId id="386" r:id="rId6"/>
    <p:sldId id="387" r:id="rId7"/>
    <p:sldId id="388" r:id="rId8"/>
    <p:sldId id="389" r:id="rId9"/>
    <p:sldId id="390" r:id="rId10"/>
    <p:sldId id="391" r:id="rId11"/>
    <p:sldId id="411" r:id="rId12"/>
    <p:sldId id="392" r:id="rId13"/>
    <p:sldId id="334" r:id="rId14"/>
    <p:sldId id="384" r:id="rId15"/>
    <p:sldId id="335" r:id="rId16"/>
    <p:sldId id="336" r:id="rId17"/>
    <p:sldId id="337" r:id="rId18"/>
    <p:sldId id="338" r:id="rId19"/>
    <p:sldId id="339" r:id="rId20"/>
    <p:sldId id="340" r:id="rId21"/>
    <p:sldId id="341" r:id="rId22"/>
    <p:sldId id="342" r:id="rId23"/>
    <p:sldId id="343" r:id="rId24"/>
    <p:sldId id="344" r:id="rId25"/>
    <p:sldId id="345" r:id="rId26"/>
    <p:sldId id="346" r:id="rId27"/>
    <p:sldId id="347" r:id="rId28"/>
    <p:sldId id="34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406" r:id="rId43"/>
    <p:sldId id="407" r:id="rId44"/>
    <p:sldId id="307" r:id="rId45"/>
    <p:sldId id="393" r:id="rId46"/>
    <p:sldId id="394" r:id="rId47"/>
    <p:sldId id="395" r:id="rId48"/>
    <p:sldId id="396" r:id="rId49"/>
    <p:sldId id="397" r:id="rId50"/>
    <p:sldId id="398" r:id="rId51"/>
    <p:sldId id="399" r:id="rId52"/>
    <p:sldId id="400" r:id="rId53"/>
    <p:sldId id="401" r:id="rId54"/>
    <p:sldId id="402" r:id="rId55"/>
    <p:sldId id="403" r:id="rId56"/>
    <p:sldId id="404" r:id="rId57"/>
    <p:sldId id="405" r:id="rId58"/>
    <p:sldId id="410" r:id="rId59"/>
    <p:sldId id="408" r:id="rId60"/>
    <p:sldId id="409" r:id="rId61"/>
    <p:sldId id="413" r:id="rId62"/>
  </p:sldIdLst>
  <p:sldSz cx="12192000" cy="6858000"/>
  <p:notesSz cx="6858000" cy="9144000"/>
  <p:embeddedFontLst>
    <p:embeddedFont>
      <p:font typeface="Calibri" panose="020F0502020204030204" pitchFamily="34" charset="0"/>
      <p:regular r:id="rId64"/>
      <p:bold r:id="rId65"/>
      <p:italic r:id="rId66"/>
      <p:boldItalic r:id="rId67"/>
    </p:embeddedFont>
    <p:embeddedFont>
      <p:font typeface="Corbel" panose="020B0503020204020204" pitchFamily="34" charset="0"/>
      <p:regular r:id="rId68"/>
      <p:bold r:id="rId69"/>
      <p:italic r:id="rId70"/>
      <p:boldItalic r:id="rId71"/>
    </p:embeddedFont>
    <p:embeddedFont>
      <p:font typeface="Roboto Light" panose="02000000000000000000" pitchFamily="2" charset="0"/>
      <p:regular r:id="rId72"/>
    </p:embeddedFont>
    <p:embeddedFont>
      <p:font typeface="Roboto Medium" panose="02000000000000000000" pitchFamily="2" charset="0"/>
      <p:regular r:id="rId73"/>
    </p:embeddedFont>
  </p:embeddedFontLst>
  <p:custDataLst>
    <p:tags r:id="rId74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63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BC43"/>
    <a:srgbClr val="A6A4A0"/>
    <a:srgbClr val="494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574" autoAdjust="0"/>
    <p:restoredTop sz="83933" autoAdjust="0"/>
  </p:normalViewPr>
  <p:slideViewPr>
    <p:cSldViewPr snapToGrid="0">
      <p:cViewPr varScale="1">
        <p:scale>
          <a:sx n="97" d="100"/>
          <a:sy n="97" d="100"/>
        </p:scale>
        <p:origin x="1248" y="84"/>
      </p:cViewPr>
      <p:guideLst>
        <p:guide pos="3863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notesMaster" Target="notesMasters/notesMaster1.xml"/><Relationship Id="rId68" Type="http://schemas.openxmlformats.org/officeDocument/2006/relationships/font" Target="fonts/font5.fntdata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font" Target="fonts/font8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font" Target="fonts/font3.fntdata"/><Relationship Id="rId74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font" Target="fonts/font2.fntdata"/><Relationship Id="rId73" Type="http://schemas.openxmlformats.org/officeDocument/2006/relationships/font" Target="fonts/font10.fntdata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font" Target="fonts/font1.fntdata"/><Relationship Id="rId69" Type="http://schemas.openxmlformats.org/officeDocument/2006/relationships/font" Target="fonts/font6.fntdata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font" Target="fonts/font9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font" Target="fonts/font4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font" Target="fonts/font7.fntdata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44D3D5-E14C-4901-8F46-8698E4DB27C0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8F66DF-A3D0-4E39-BDC1-30DF47AF88D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6076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23440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705539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Таким образом, мотор прокрутится</a:t>
            </a:r>
            <a:r>
              <a:rPr lang="ru-RU" baseline="0" dirty="0"/>
              <a:t> столько же градусов назад, сколько и вперед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59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46916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ru-RU" dirty="0"/>
              <a:t>Поиск</a:t>
            </a:r>
            <a:r>
              <a:rPr lang="ru-RU" baseline="0" dirty="0"/>
              <a:t> кегли</a:t>
            </a:r>
          </a:p>
          <a:p>
            <a:pPr marL="228600" indent="-228600">
              <a:buAutoNum type="arabicPeriod"/>
            </a:pPr>
            <a:r>
              <a:rPr lang="ru-RU" baseline="0" dirty="0"/>
              <a:t>Выталкивание кегли до тех пор, пока не увидит черную линию</a:t>
            </a:r>
          </a:p>
          <a:p>
            <a:pPr marL="228600" indent="-228600">
              <a:buAutoNum type="arabicPeriod"/>
            </a:pPr>
            <a:r>
              <a:rPr lang="ru-RU" baseline="0" dirty="0"/>
              <a:t>Возвращение в центр круга</a:t>
            </a:r>
            <a:endParaRPr lang="ru-RU" dirty="0"/>
          </a:p>
          <a:p>
            <a:r>
              <a:rPr lang="ru-RU" dirty="0"/>
              <a:t>Теперь</a:t>
            </a:r>
            <a:r>
              <a:rPr lang="ru-RU" baseline="0" dirty="0"/>
              <a:t> наш робот умеет выталкивать одну кеглю за пределы круга. На следующем занятии мы попробуем увеличить количество кеглей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37285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07297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Главная</a:t>
            </a:r>
            <a:r>
              <a:rPr lang="ru-RU" baseline="0" dirty="0"/>
              <a:t> задача этой дисциплины – вытолкнуть противника за пределы круга. Победитель определяется по олимпийской системе – если выиграл поединок, то сражаешься со следующим противником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04012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этом соревновании побеждает тот, кто проедет строго по линии</a:t>
            </a:r>
            <a:r>
              <a:rPr lang="ru-RU" baseline="0" dirty="0"/>
              <a:t> за наименьшее время. Съезжать с линии нельзя.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26852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Задача</a:t>
            </a:r>
            <a:r>
              <a:rPr lang="ru-RU" baseline="0" dirty="0"/>
              <a:t> робота – найти выход из лабиринта за наименьшее время. Вариаций роботов множество – для прохождения лабиринта можно использовать любые типы датчиков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091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Сегодня мы с вами подробно изучим вид</a:t>
            </a:r>
            <a:r>
              <a:rPr lang="ru-RU" baseline="0" dirty="0"/>
              <a:t> соревнований, именуемый </a:t>
            </a:r>
            <a:r>
              <a:rPr lang="ru-RU" baseline="0" dirty="0" err="1"/>
              <a:t>кегельрингом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9061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6292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время следующих</a:t>
            </a:r>
            <a:r>
              <a:rPr lang="ru-RU" baseline="0" dirty="0"/>
              <a:t> нескольких слайдов постарайтесь не подсказывать детям раньше времени, они должны сами понять принцип работы этого алгоритма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44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0793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Чтобы</a:t>
            </a:r>
            <a:r>
              <a:rPr lang="ru-RU" baseline="0" dirty="0"/>
              <a:t> дети не пытались всей толпой выставить каждый своего робота, надо объяснить, что у одинаковых роботов расстояние будет одинаковым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8F66DF-A3D0-4E39-BDC1-30DF47AF88D3}" type="slidenum">
              <a:rPr lang="ru-RU" smtClean="0"/>
              <a:t>50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0501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670"/>
            <a:ext cx="12192000" cy="6855330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5738" y="2584716"/>
            <a:ext cx="7202075" cy="1885684"/>
          </a:xfrm>
        </p:spPr>
        <p:txBody>
          <a:bodyPr anchor="b"/>
          <a:lstStyle>
            <a:lvl1pPr algn="l"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5738" y="4923104"/>
            <a:ext cx="7202076" cy="1655762"/>
          </a:xfrm>
        </p:spPr>
        <p:txBody>
          <a:bodyPr>
            <a:normAutofit/>
          </a:bodyPr>
          <a:lstStyle>
            <a:lvl1pPr marL="0" indent="0" algn="l">
              <a:buNone/>
              <a:defRPr sz="40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578" y="642209"/>
            <a:ext cx="2256658" cy="2259914"/>
          </a:xfrm>
          <a:prstGeom prst="rect">
            <a:avLst/>
          </a:prstGeom>
          <a:noFill/>
          <a:ln w="0">
            <a:noFill/>
          </a:ln>
          <a:effectLst>
            <a:glow rad="800100">
              <a:schemeClr val="bg1">
                <a:alpha val="24000"/>
              </a:schemeClr>
            </a:glow>
          </a:effectLst>
        </p:spPr>
      </p:pic>
      <p:sp>
        <p:nvSpPr>
          <p:cNvPr id="13" name="Текст 3"/>
          <p:cNvSpPr txBox="1">
            <a:spLocks/>
          </p:cNvSpPr>
          <p:nvPr/>
        </p:nvSpPr>
        <p:spPr>
          <a:xfrm>
            <a:off x="8256587" y="4974587"/>
            <a:ext cx="3600453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45718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914377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371566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1828754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285943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131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320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509" indent="0" algn="ctr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80000"/>
              </a:lnSpc>
            </a:pPr>
            <a:r>
              <a:rPr lang="en-US" spc="100" baseline="0" dirty="0"/>
              <a:t>www.a-robotov.ru</a:t>
            </a:r>
            <a:endParaRPr lang="ru-RU" spc="100" baseline="0" dirty="0"/>
          </a:p>
          <a:p>
            <a:pPr algn="ctr">
              <a:lnSpc>
                <a:spcPct val="80000"/>
              </a:lnSpc>
            </a:pPr>
            <a:r>
              <a:rPr lang="en-US" spc="50" baseline="0" dirty="0"/>
              <a:t>mail@a-robotov.ru</a:t>
            </a:r>
          </a:p>
          <a:p>
            <a:pPr algn="ctr">
              <a:lnSpc>
                <a:spcPct val="80000"/>
              </a:lnSpc>
            </a:pPr>
            <a:r>
              <a:rPr lang="en-US" dirty="0"/>
              <a:t>+7 (499) 450-39-60</a:t>
            </a:r>
          </a:p>
        </p:txBody>
      </p:sp>
    </p:spTree>
    <p:extLst>
      <p:ext uri="{BB962C8B-B14F-4D97-AF65-F5344CB8AC3E}">
        <p14:creationId xmlns:p14="http://schemas.microsoft.com/office/powerpoint/2010/main" val="11044663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684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41921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8041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4296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09745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778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262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29036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13" y="322443"/>
            <a:ext cx="10366110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11746136" cy="4582572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92855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, текст, изображене справ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33" y="322443"/>
            <a:ext cx="10263475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3" y="1700211"/>
            <a:ext cx="5671233" cy="4656143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Объект 2"/>
          <p:cNvSpPr>
            <a:spLocks noGrp="1"/>
          </p:cNvSpPr>
          <p:nvPr>
            <p:ph idx="13"/>
          </p:nvPr>
        </p:nvSpPr>
        <p:spPr>
          <a:xfrm>
            <a:off x="6348413" y="1700213"/>
            <a:ext cx="5508623" cy="4611686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None/>
              <a:defRPr sz="3200">
                <a:solidFill>
                  <a:srgbClr val="49453E"/>
                </a:solidFill>
                <a:latin typeface="+mn-lt"/>
              </a:defRPr>
            </a:lvl1pPr>
            <a:lvl2pPr marL="457189" indent="0" algn="l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None/>
              <a:defRPr sz="2800">
                <a:solidFill>
                  <a:srgbClr val="49453E"/>
                </a:solidFill>
                <a:latin typeface="+mn-lt"/>
              </a:defRPr>
            </a:lvl2pPr>
            <a:lvl3pPr marL="914377" indent="0" algn="l">
              <a:lnSpc>
                <a:spcPct val="100000"/>
              </a:lnSpc>
              <a:spcBef>
                <a:spcPts val="600"/>
              </a:spcBef>
              <a:buNone/>
              <a:defRPr sz="2400">
                <a:solidFill>
                  <a:srgbClr val="49453E"/>
                </a:solidFill>
                <a:latin typeface="+mn-lt"/>
              </a:defRPr>
            </a:lvl3pPr>
            <a:lvl4pPr marL="1371566" indent="0" algn="l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9453E"/>
                </a:solidFill>
                <a:latin typeface="+mn-lt"/>
              </a:defRPr>
            </a:lvl4pPr>
            <a:lvl5pPr marL="1828755" indent="0" algn="l">
              <a:lnSpc>
                <a:spcPct val="100000"/>
              </a:lnSpc>
              <a:spcBef>
                <a:spcPts val="600"/>
              </a:spcBef>
              <a:buNone/>
              <a:defRPr sz="2000">
                <a:solidFill>
                  <a:srgbClr val="49453E"/>
                </a:solidFill>
                <a:latin typeface="+mn-lt"/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9090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7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31" y="322443"/>
            <a:ext cx="10263475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4965" y="1841500"/>
            <a:ext cx="11522075" cy="4470400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84505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31" y="322443"/>
            <a:ext cx="10263475" cy="632402"/>
          </a:xfrm>
        </p:spPr>
        <p:txBody>
          <a:bodyPr/>
          <a:lstStyle>
            <a:lvl1pPr>
              <a:defRPr b="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983" y="1285103"/>
            <a:ext cx="11998034" cy="5572897"/>
          </a:xfrm>
        </p:spPr>
        <p:txBody>
          <a:bodyPr/>
          <a:lstStyle>
            <a:lvl1pPr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defRPr>
                <a:solidFill>
                  <a:srgbClr val="49453E"/>
                </a:solidFill>
              </a:defRPr>
            </a:lvl1pPr>
            <a:lvl2pPr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defRPr>
                <a:solidFill>
                  <a:srgbClr val="49453E"/>
                </a:solidFill>
              </a:defRPr>
            </a:lvl2pPr>
            <a:lvl3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3pPr>
            <a:lvl4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4pPr>
            <a:lvl5pPr>
              <a:lnSpc>
                <a:spcPct val="100000"/>
              </a:lnSpc>
              <a:spcBef>
                <a:spcPts val="600"/>
              </a:spcBef>
              <a:defRPr>
                <a:solidFill>
                  <a:srgbClr val="49453E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0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 userDrawn="1"/>
        </p:nvSpPr>
        <p:spPr>
          <a:xfrm>
            <a:off x="0" y="2670"/>
            <a:ext cx="12192000" cy="6855330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7275" y="1709742"/>
            <a:ext cx="10064612" cy="2852737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7275" y="4589467"/>
            <a:ext cx="10064612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rgbClr val="49453E"/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402" y="176158"/>
            <a:ext cx="923639" cy="924972"/>
          </a:xfrm>
          <a:prstGeom prst="rect">
            <a:avLst/>
          </a:prstGeom>
          <a:effectLst>
            <a:glow rad="63500">
              <a:schemeClr val="bg1">
                <a:alpha val="2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2187695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9B407F-139E-39DF-71FE-5E56C04734CA}"/>
              </a:ext>
            </a:extLst>
          </p:cNvPr>
          <p:cNvSpPr/>
          <p:nvPr userDrawn="1"/>
        </p:nvSpPr>
        <p:spPr>
          <a:xfrm>
            <a:off x="0" y="2670"/>
            <a:ext cx="12192000" cy="6855330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8769346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141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09ABCA3-71C7-A23E-3A5D-DCA3F3404D82}"/>
              </a:ext>
            </a:extLst>
          </p:cNvPr>
          <p:cNvSpPr/>
          <p:nvPr userDrawn="1"/>
        </p:nvSpPr>
        <p:spPr>
          <a:xfrm>
            <a:off x="0" y="2670"/>
            <a:ext cx="12192000" cy="6855330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564761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2670"/>
            <a:ext cx="12192000" cy="1271948"/>
          </a:xfrm>
          <a:prstGeom prst="rect">
            <a:avLst/>
          </a:prstGeom>
          <a:solidFill>
            <a:srgbClr val="FEBC4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829" y="322443"/>
            <a:ext cx="10263475" cy="63240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829" y="1594391"/>
            <a:ext cx="11628209" cy="4582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34964" y="6356354"/>
            <a:ext cx="32464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2" y="6356354"/>
            <a:ext cx="32464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3402" y="176158"/>
            <a:ext cx="923639" cy="924972"/>
          </a:xfrm>
          <a:prstGeom prst="rect">
            <a:avLst/>
          </a:prstGeom>
          <a:effectLst>
            <a:glow rad="63500">
              <a:schemeClr val="bg1">
                <a:alpha val="24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302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49453E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49453E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49453E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9453E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49453E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11">
          <p15:clr>
            <a:srgbClr val="F26B43"/>
          </p15:clr>
        </p15:guide>
        <p15:guide id="3" pos="7469">
          <p15:clr>
            <a:srgbClr val="F26B43"/>
          </p15:clr>
        </p15:guide>
        <p15:guide id="4" pos="5201">
          <p15:clr>
            <a:srgbClr val="F26B43"/>
          </p15:clr>
        </p15:guide>
        <p15:guide id="5" pos="2707">
          <p15:clr>
            <a:srgbClr val="F26B43"/>
          </p15:clr>
        </p15:guide>
        <p15:guide id="6" pos="2479">
          <p15:clr>
            <a:srgbClr val="F26B43"/>
          </p15:clr>
        </p15:guide>
        <p15:guide id="7" pos="497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B0FC3608-D33A-487E-8C48-82B4BA271849}" type="datetimeFigureOut">
              <a:rPr lang="ru-RU" smtClean="0"/>
              <a:t>10.11.2022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74AFADE4-7ADD-4AE8-9A50-4CE767BEFEF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800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png"/><Relationship Id="rId7" Type="http://schemas.openxmlformats.org/officeDocument/2006/relationships/image" Target="../media/image2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6.png"/><Relationship Id="rId7" Type="http://schemas.openxmlformats.org/officeDocument/2006/relationships/image" Target="../media/image4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9.png"/><Relationship Id="rId5" Type="http://schemas.openxmlformats.org/officeDocument/2006/relationships/image" Target="../media/image47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51.png"/><Relationship Id="rId7" Type="http://schemas.openxmlformats.org/officeDocument/2006/relationships/image" Target="../media/image2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3.png"/><Relationship Id="rId5" Type="http://schemas.openxmlformats.org/officeDocument/2006/relationships/image" Target="../media/image41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2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2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52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1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18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3.png"/><Relationship Id="rId5" Type="http://schemas.openxmlformats.org/officeDocument/2006/relationships/image" Target="../media/image67.png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7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6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5.png"/><Relationship Id="rId7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png"/><Relationship Id="rId5" Type="http://schemas.openxmlformats.org/officeDocument/2006/relationships/image" Target="../media/image76.png"/><Relationship Id="rId10" Type="http://schemas.openxmlformats.org/officeDocument/2006/relationships/image" Target="../media/image80.png"/><Relationship Id="rId4" Type="http://schemas.openxmlformats.org/officeDocument/2006/relationships/image" Target="../media/image24.png"/><Relationship Id="rId9" Type="http://schemas.openxmlformats.org/officeDocument/2006/relationships/image" Target="../media/image2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5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12" Type="http://schemas.openxmlformats.org/officeDocument/2006/relationships/image" Target="../media/image94.png"/><Relationship Id="rId2" Type="http://schemas.openxmlformats.org/officeDocument/2006/relationships/image" Target="../media/image85.png"/><Relationship Id="rId16" Type="http://schemas.openxmlformats.org/officeDocument/2006/relationships/image" Target="../media/image7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9.png"/><Relationship Id="rId11" Type="http://schemas.openxmlformats.org/officeDocument/2006/relationships/image" Target="../media/image93.png"/><Relationship Id="rId5" Type="http://schemas.openxmlformats.org/officeDocument/2006/relationships/image" Target="../media/image88.png"/><Relationship Id="rId15" Type="http://schemas.openxmlformats.org/officeDocument/2006/relationships/image" Target="../media/image97.png"/><Relationship Id="rId10" Type="http://schemas.openxmlformats.org/officeDocument/2006/relationships/image" Target="../media/image92.png"/><Relationship Id="rId4" Type="http://schemas.openxmlformats.org/officeDocument/2006/relationships/image" Target="../media/image87.png"/><Relationship Id="rId9" Type="http://schemas.openxmlformats.org/officeDocument/2006/relationships/image" Target="../media/image18.png"/><Relationship Id="rId1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png"/><Relationship Id="rId7" Type="http://schemas.openxmlformats.org/officeDocument/2006/relationships/image" Target="../media/image103.png"/><Relationship Id="rId12" Type="http://schemas.openxmlformats.org/officeDocument/2006/relationships/image" Target="../media/image107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2.png"/><Relationship Id="rId11" Type="http://schemas.openxmlformats.org/officeDocument/2006/relationships/image" Target="../media/image106.png"/><Relationship Id="rId5" Type="http://schemas.openxmlformats.org/officeDocument/2006/relationships/image" Target="../media/image101.png"/><Relationship Id="rId10" Type="http://schemas.openxmlformats.org/officeDocument/2006/relationships/image" Target="../media/image105.png"/><Relationship Id="rId4" Type="http://schemas.openxmlformats.org/officeDocument/2006/relationships/image" Target="../media/image100.png"/><Relationship Id="rId9" Type="http://schemas.openxmlformats.org/officeDocument/2006/relationships/image" Target="../media/image92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1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2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47100" y="3371382"/>
            <a:ext cx="7560850" cy="1978831"/>
          </a:xfrm>
        </p:spPr>
        <p:txBody>
          <a:bodyPr/>
          <a:lstStyle/>
          <a:p>
            <a:r>
              <a:rPr lang="ru-RU" dirty="0" err="1"/>
              <a:t>Кегельринг</a:t>
            </a:r>
            <a:br>
              <a:rPr lang="ru-RU" dirty="0"/>
            </a:br>
            <a:endParaRPr lang="ru-RU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879145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3381" y="3044312"/>
            <a:ext cx="6979524" cy="200484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Верно, датчик цвета будет определять границу круга.</a:t>
            </a:r>
          </a:p>
        </p:txBody>
      </p:sp>
      <p:pic>
        <p:nvPicPr>
          <p:cNvPr id="4098" name="Picture 2" descr="C:\Users\Xiaomi\Desktop\Работа\Новые презентации\Кегельринг\kegelr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141" y="1740102"/>
            <a:ext cx="4425376" cy="442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23381" y="1495699"/>
            <a:ext cx="7320760" cy="15041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А с помощью чего робот будет определять, вытолкнул он кеглю за пределы круга </a:t>
            </a:r>
            <a:br>
              <a:rPr lang="ru-RU" dirty="0"/>
            </a:br>
            <a:r>
              <a:rPr lang="ru-RU" dirty="0"/>
              <a:t>или нет?</a:t>
            </a:r>
          </a:p>
        </p:txBody>
      </p:sp>
      <p:pic>
        <p:nvPicPr>
          <p:cNvPr id="2050" name="Picture 2" descr="C:\Users\Xiaomi\Desktop\Работа\Новые презентации\Кегельринг\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6" y="4046733"/>
            <a:ext cx="4210051" cy="323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7741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3" y="1594391"/>
            <a:ext cx="5869377" cy="4582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Также наш робот должен уметь крутиться на месте, чтобы найти все кегли </a:t>
            </a:r>
            <a:br>
              <a:rPr lang="ru-RU" sz="3200" dirty="0"/>
            </a:br>
            <a:r>
              <a:rPr lang="ru-RU" sz="3200" dirty="0"/>
              <a:t>на поле и вытолкнуть их.</a:t>
            </a:r>
          </a:p>
          <a:p>
            <a:pPr marL="0" indent="0">
              <a:buNone/>
            </a:pPr>
            <a:r>
              <a:rPr lang="ru-RU" sz="3200" dirty="0"/>
              <a:t>Давайте соберем такого робота.</a:t>
            </a:r>
          </a:p>
        </p:txBody>
      </p:sp>
      <p:sp>
        <p:nvSpPr>
          <p:cNvPr id="4" name="object 2">
            <a:extLst>
              <a:ext uri="{FF2B5EF4-FFF2-40B4-BE49-F238E27FC236}">
                <a16:creationId xmlns:a16="http://schemas.microsoft.com/office/drawing/2014/main" id="{56BC0805-521D-4B4F-A443-94A288B525C0}"/>
              </a:ext>
            </a:extLst>
          </p:cNvPr>
          <p:cNvSpPr/>
          <p:nvPr/>
        </p:nvSpPr>
        <p:spPr>
          <a:xfrm>
            <a:off x="6722199" y="1808496"/>
            <a:ext cx="4629691" cy="4520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513963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19" name="object 2"/>
          <p:cNvSpPr/>
          <p:nvPr/>
        </p:nvSpPr>
        <p:spPr>
          <a:xfrm>
            <a:off x="3927148" y="1785451"/>
            <a:ext cx="2473651" cy="154854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"/>
          <p:cNvSpPr/>
          <p:nvPr/>
        </p:nvSpPr>
        <p:spPr>
          <a:xfrm>
            <a:off x="662331" y="1719404"/>
            <a:ext cx="2503688" cy="1187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4"/>
          <p:cNvSpPr/>
          <p:nvPr/>
        </p:nvSpPr>
        <p:spPr>
          <a:xfrm>
            <a:off x="735430" y="1792503"/>
            <a:ext cx="1754405" cy="889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5"/>
          <p:cNvSpPr txBox="1"/>
          <p:nvPr/>
        </p:nvSpPr>
        <p:spPr>
          <a:xfrm>
            <a:off x="747097" y="2425491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23" name="object 6"/>
          <p:cNvSpPr/>
          <p:nvPr/>
        </p:nvSpPr>
        <p:spPr>
          <a:xfrm>
            <a:off x="2532477" y="2121458"/>
            <a:ext cx="560436" cy="3228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7"/>
          <p:cNvSpPr txBox="1"/>
          <p:nvPr/>
        </p:nvSpPr>
        <p:spPr>
          <a:xfrm>
            <a:off x="2544151" y="2425491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25" name="object 8"/>
          <p:cNvSpPr txBox="1">
            <a:spLocks/>
          </p:cNvSpPr>
          <p:nvPr/>
        </p:nvSpPr>
        <p:spPr>
          <a:xfrm>
            <a:off x="296310" y="1688370"/>
            <a:ext cx="31369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b="1" spc="1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26" name="object 9"/>
          <p:cNvSpPr/>
          <p:nvPr/>
        </p:nvSpPr>
        <p:spPr>
          <a:xfrm>
            <a:off x="5485519" y="3130030"/>
            <a:ext cx="3109252" cy="183009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10"/>
          <p:cNvSpPr/>
          <p:nvPr/>
        </p:nvSpPr>
        <p:spPr>
          <a:xfrm>
            <a:off x="662331" y="2949928"/>
            <a:ext cx="1973709" cy="138281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11"/>
          <p:cNvSpPr/>
          <p:nvPr/>
        </p:nvSpPr>
        <p:spPr>
          <a:xfrm>
            <a:off x="735430" y="3023026"/>
            <a:ext cx="1827512" cy="8467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12"/>
          <p:cNvSpPr txBox="1"/>
          <p:nvPr/>
        </p:nvSpPr>
        <p:spPr>
          <a:xfrm>
            <a:off x="296310" y="2918901"/>
            <a:ext cx="313690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spc="15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endParaRPr sz="4050">
              <a:latin typeface="Arial"/>
              <a:cs typeface="Arial"/>
            </a:endParaRPr>
          </a:p>
        </p:txBody>
      </p:sp>
      <p:sp>
        <p:nvSpPr>
          <p:cNvPr id="30" name="object 13"/>
          <p:cNvSpPr/>
          <p:nvPr/>
        </p:nvSpPr>
        <p:spPr>
          <a:xfrm>
            <a:off x="8283486" y="4774392"/>
            <a:ext cx="3109252" cy="183009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14"/>
          <p:cNvSpPr/>
          <p:nvPr/>
        </p:nvSpPr>
        <p:spPr>
          <a:xfrm>
            <a:off x="662331" y="4375386"/>
            <a:ext cx="560436" cy="79801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15"/>
          <p:cNvSpPr/>
          <p:nvPr/>
        </p:nvSpPr>
        <p:spPr>
          <a:xfrm>
            <a:off x="735430" y="4448487"/>
            <a:ext cx="414235" cy="26194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16"/>
          <p:cNvSpPr txBox="1"/>
          <p:nvPr/>
        </p:nvSpPr>
        <p:spPr>
          <a:xfrm>
            <a:off x="296310" y="3701685"/>
            <a:ext cx="803910" cy="141160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1275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6075" b="1" spc="22" baseline="1303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r>
              <a:rPr sz="6075" b="1" spc="82" baseline="13031" dirty="0">
                <a:solidFill>
                  <a:srgbClr val="05131D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latin typeface="Arial"/>
                <a:cs typeface="Arial"/>
              </a:rPr>
              <a:t>4x</a:t>
            </a:r>
            <a:endParaRPr sz="2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108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437410" y="1717806"/>
            <a:ext cx="3224088" cy="17069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737104" y="1722724"/>
            <a:ext cx="1053861" cy="14254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810203" y="1795823"/>
            <a:ext cx="907663" cy="889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371092" y="1691699"/>
            <a:ext cx="31369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b="1" spc="1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</a:t>
            </a:r>
          </a:p>
        </p:txBody>
      </p:sp>
      <p:sp>
        <p:nvSpPr>
          <p:cNvPr id="7" name="object 6"/>
          <p:cNvSpPr/>
          <p:nvPr/>
        </p:nvSpPr>
        <p:spPr>
          <a:xfrm>
            <a:off x="5219519" y="3162291"/>
            <a:ext cx="3231072" cy="19542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737104" y="3222363"/>
            <a:ext cx="560436" cy="798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810203" y="3295457"/>
            <a:ext cx="414235" cy="261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8014715" y="4494835"/>
            <a:ext cx="3579992" cy="212174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737104" y="4725934"/>
            <a:ext cx="2497599" cy="12609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/>
          <p:nvPr/>
        </p:nvSpPr>
        <p:spPr>
          <a:xfrm>
            <a:off x="810203" y="4799032"/>
            <a:ext cx="2351394" cy="111478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2"/>
          <p:cNvSpPr txBox="1"/>
          <p:nvPr/>
        </p:nvSpPr>
        <p:spPr>
          <a:xfrm>
            <a:off x="308028" y="2517111"/>
            <a:ext cx="803910" cy="3364865"/>
          </a:xfrm>
          <a:prstGeom prst="rect">
            <a:avLst/>
          </a:prstGeom>
        </p:spPr>
        <p:txBody>
          <a:bodyPr vert="horz" wrap="square" lIns="0" tIns="161925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1275"/>
              </a:spcBef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8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6075" b="1" spc="22" baseline="13031" dirty="0">
                <a:solidFill>
                  <a:srgbClr val="05131D"/>
                </a:solidFill>
                <a:latin typeface="Arial"/>
                <a:cs typeface="Arial"/>
              </a:rPr>
              <a:t>5</a:t>
            </a:r>
            <a:r>
              <a:rPr sz="6075" b="1" spc="82" baseline="13031" dirty="0">
                <a:solidFill>
                  <a:srgbClr val="05131D"/>
                </a:solidFill>
                <a:latin typeface="Arial"/>
                <a:cs typeface="Arial"/>
              </a:rPr>
              <a:t> </a:t>
            </a:r>
            <a:r>
              <a:rPr sz="2300" b="1" spc="5" dirty="0">
                <a:latin typeface="Arial"/>
                <a:cs typeface="Arial"/>
              </a:rPr>
              <a:t>2x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54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4050" b="1" spc="15" dirty="0">
                <a:solidFill>
                  <a:srgbClr val="05131D"/>
                </a:solidFill>
                <a:latin typeface="Arial"/>
                <a:cs typeface="Arial"/>
              </a:rPr>
              <a:t>6</a:t>
            </a:r>
            <a:endParaRPr sz="4050" dirty="0">
              <a:latin typeface="Arial"/>
              <a:cs typeface="Arial"/>
            </a:endParaRPr>
          </a:p>
          <a:p>
            <a:pPr marL="462915">
              <a:lnSpc>
                <a:spcPct val="100000"/>
              </a:lnSpc>
              <a:spcBef>
                <a:spcPts val="1495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421895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4" name="object 2"/>
          <p:cNvSpPr/>
          <p:nvPr/>
        </p:nvSpPr>
        <p:spPr>
          <a:xfrm>
            <a:off x="4408551" y="1723199"/>
            <a:ext cx="3761159" cy="210701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669942" y="1917782"/>
            <a:ext cx="706636" cy="858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743040" y="1990872"/>
            <a:ext cx="560436" cy="322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/>
          <p:nvPr/>
        </p:nvSpPr>
        <p:spPr>
          <a:xfrm>
            <a:off x="7157808" y="3189513"/>
            <a:ext cx="4179067" cy="31096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6"/>
          <p:cNvSpPr/>
          <p:nvPr/>
        </p:nvSpPr>
        <p:spPr>
          <a:xfrm>
            <a:off x="669942" y="3599081"/>
            <a:ext cx="3545372" cy="16082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7"/>
          <p:cNvSpPr/>
          <p:nvPr/>
        </p:nvSpPr>
        <p:spPr>
          <a:xfrm>
            <a:off x="743040" y="3672188"/>
            <a:ext cx="2448862" cy="141327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8"/>
          <p:cNvSpPr txBox="1"/>
          <p:nvPr/>
        </p:nvSpPr>
        <p:spPr>
          <a:xfrm>
            <a:off x="754710" y="4725502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1" name="object 9"/>
          <p:cNvSpPr/>
          <p:nvPr/>
        </p:nvSpPr>
        <p:spPr>
          <a:xfrm>
            <a:off x="3234552" y="3854931"/>
            <a:ext cx="907663" cy="88939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0"/>
          <p:cNvSpPr txBox="1"/>
          <p:nvPr/>
        </p:nvSpPr>
        <p:spPr>
          <a:xfrm>
            <a:off x="3246227" y="4725502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3" name="object 11"/>
          <p:cNvSpPr txBox="1"/>
          <p:nvPr/>
        </p:nvSpPr>
        <p:spPr>
          <a:xfrm>
            <a:off x="303923" y="1886743"/>
            <a:ext cx="803910" cy="232854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025"/>
              </a:lnSpc>
              <a:spcBef>
                <a:spcPts val="125"/>
              </a:spcBef>
            </a:pPr>
            <a:r>
              <a:rPr sz="4050" b="1" spc="15" dirty="0">
                <a:solidFill>
                  <a:srgbClr val="05131D"/>
                </a:solidFill>
                <a:latin typeface="Arial"/>
                <a:cs typeface="Arial"/>
              </a:rPr>
              <a:t>7</a:t>
            </a:r>
            <a:endParaRPr sz="4050" dirty="0">
              <a:latin typeface="Arial"/>
              <a:cs typeface="Arial"/>
            </a:endParaRPr>
          </a:p>
          <a:p>
            <a:pPr marL="462915">
              <a:lnSpc>
                <a:spcPts val="1925"/>
              </a:lnSpc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</a:pPr>
            <a:r>
              <a:rPr sz="4050" b="1" spc="15" dirty="0">
                <a:solidFill>
                  <a:srgbClr val="05131D"/>
                </a:solidFill>
                <a:latin typeface="Arial"/>
                <a:cs typeface="Arial"/>
              </a:rPr>
              <a:t>8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9667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4" name="object 2"/>
          <p:cNvSpPr/>
          <p:nvPr/>
        </p:nvSpPr>
        <p:spPr>
          <a:xfrm>
            <a:off x="3099591" y="2375357"/>
            <a:ext cx="5521685" cy="370075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679798" y="1712748"/>
            <a:ext cx="731004" cy="88329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752904" y="1785848"/>
            <a:ext cx="584802" cy="34722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/>
          <p:nvPr/>
        </p:nvSpPr>
        <p:spPr>
          <a:xfrm>
            <a:off x="313792" y="1681713"/>
            <a:ext cx="803910" cy="80899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120"/>
              </a:lnSpc>
              <a:spcBef>
                <a:spcPts val="125"/>
              </a:spcBef>
            </a:pPr>
            <a:r>
              <a:rPr sz="4050" b="1" spc="15" dirty="0">
                <a:solidFill>
                  <a:srgbClr val="05131D"/>
                </a:solidFill>
                <a:latin typeface="Arial"/>
                <a:cs typeface="Arial"/>
              </a:rPr>
              <a:t>9</a:t>
            </a:r>
            <a:endParaRPr sz="4050">
              <a:latin typeface="Arial"/>
              <a:cs typeface="Arial"/>
            </a:endParaRPr>
          </a:p>
          <a:p>
            <a:pPr marL="462915">
              <a:lnSpc>
                <a:spcPts val="2020"/>
              </a:lnSpc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6"/>
          <p:cNvSpPr/>
          <p:nvPr/>
        </p:nvSpPr>
        <p:spPr>
          <a:xfrm>
            <a:off x="8621276" y="5268875"/>
            <a:ext cx="475152" cy="475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69488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4" name="object 2"/>
          <p:cNvSpPr/>
          <p:nvPr/>
        </p:nvSpPr>
        <p:spPr>
          <a:xfrm>
            <a:off x="3311313" y="1994326"/>
            <a:ext cx="5550585" cy="42970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3"/>
          <p:cNvSpPr/>
          <p:nvPr/>
        </p:nvSpPr>
        <p:spPr>
          <a:xfrm>
            <a:off x="939560" y="1717927"/>
            <a:ext cx="1900610" cy="11878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4"/>
          <p:cNvSpPr/>
          <p:nvPr/>
        </p:nvSpPr>
        <p:spPr>
          <a:xfrm>
            <a:off x="1012658" y="1791026"/>
            <a:ext cx="1754405" cy="889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5"/>
          <p:cNvSpPr txBox="1"/>
          <p:nvPr/>
        </p:nvSpPr>
        <p:spPr>
          <a:xfrm>
            <a:off x="1024324" y="2424013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8" name="object 6"/>
          <p:cNvSpPr txBox="1"/>
          <p:nvPr/>
        </p:nvSpPr>
        <p:spPr>
          <a:xfrm>
            <a:off x="287240" y="1686892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sz="4050" b="1" spc="15" dirty="0">
                <a:solidFill>
                  <a:srgbClr val="05131D"/>
                </a:solidFill>
                <a:latin typeface="Arial"/>
                <a:cs typeface="Arial"/>
              </a:rPr>
              <a:t>0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03966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4" name="object 2"/>
          <p:cNvSpPr/>
          <p:nvPr/>
        </p:nvSpPr>
        <p:spPr>
          <a:xfrm>
            <a:off x="3301129" y="1964987"/>
            <a:ext cx="5531587" cy="423864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6"/>
          <p:cNvSpPr txBox="1"/>
          <p:nvPr/>
        </p:nvSpPr>
        <p:spPr>
          <a:xfrm>
            <a:off x="303006" y="1576534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269488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6"/>
          <p:cNvSpPr txBox="1"/>
          <p:nvPr/>
        </p:nvSpPr>
        <p:spPr>
          <a:xfrm>
            <a:off x="287240" y="1623830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5" name="object 7"/>
          <p:cNvSpPr/>
          <p:nvPr/>
        </p:nvSpPr>
        <p:spPr>
          <a:xfrm>
            <a:off x="3971147" y="2340075"/>
            <a:ext cx="3673293" cy="2951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8"/>
          <p:cNvSpPr/>
          <p:nvPr/>
        </p:nvSpPr>
        <p:spPr>
          <a:xfrm>
            <a:off x="889310" y="1720198"/>
            <a:ext cx="706636" cy="8589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9"/>
          <p:cNvSpPr/>
          <p:nvPr/>
        </p:nvSpPr>
        <p:spPr>
          <a:xfrm>
            <a:off x="960414" y="1826801"/>
            <a:ext cx="560436" cy="3228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5"/>
          <p:cNvSpPr txBox="1"/>
          <p:nvPr/>
        </p:nvSpPr>
        <p:spPr>
          <a:xfrm>
            <a:off x="1066098" y="2160192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ru-RU"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211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7" name="object 3"/>
          <p:cNvSpPr/>
          <p:nvPr/>
        </p:nvSpPr>
        <p:spPr>
          <a:xfrm>
            <a:off x="2855707" y="1719943"/>
            <a:ext cx="3673293" cy="2951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4"/>
          <p:cNvSpPr/>
          <p:nvPr/>
        </p:nvSpPr>
        <p:spPr>
          <a:xfrm>
            <a:off x="984383" y="1717913"/>
            <a:ext cx="1053861" cy="14254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"/>
          <p:cNvSpPr/>
          <p:nvPr/>
        </p:nvSpPr>
        <p:spPr>
          <a:xfrm>
            <a:off x="1057489" y="1791012"/>
            <a:ext cx="907663" cy="8893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6"/>
          <p:cNvSpPr txBox="1"/>
          <p:nvPr/>
        </p:nvSpPr>
        <p:spPr>
          <a:xfrm>
            <a:off x="291081" y="1686892"/>
            <a:ext cx="640983" cy="639278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13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11" name="object 7"/>
          <p:cNvSpPr/>
          <p:nvPr/>
        </p:nvSpPr>
        <p:spPr>
          <a:xfrm>
            <a:off x="6109055" y="3774791"/>
            <a:ext cx="4185003" cy="254938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8"/>
          <p:cNvSpPr/>
          <p:nvPr/>
        </p:nvSpPr>
        <p:spPr>
          <a:xfrm>
            <a:off x="984383" y="3728176"/>
            <a:ext cx="731004" cy="88329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9"/>
          <p:cNvSpPr/>
          <p:nvPr/>
        </p:nvSpPr>
        <p:spPr>
          <a:xfrm>
            <a:off x="1057489" y="3801276"/>
            <a:ext cx="584802" cy="34722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0"/>
          <p:cNvSpPr txBox="1"/>
          <p:nvPr/>
        </p:nvSpPr>
        <p:spPr>
          <a:xfrm>
            <a:off x="291081" y="2674361"/>
            <a:ext cx="1220232" cy="187230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915">
              <a:lnSpc>
                <a:spcPct val="100000"/>
              </a:lnSpc>
              <a:spcBef>
                <a:spcPts val="100"/>
              </a:spcBef>
            </a:pPr>
            <a:r>
              <a:rPr lang="ru-RU" sz="2300" b="1" spc="10" dirty="0">
                <a:latin typeface="Arial"/>
                <a:cs typeface="Arial"/>
              </a:rPr>
              <a:t>    </a:t>
            </a: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3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2400" dirty="0">
              <a:latin typeface="Times New Roman"/>
              <a:cs typeface="Times New Roman"/>
            </a:endParaRPr>
          </a:p>
          <a:p>
            <a:pPr marL="12700">
              <a:lnSpc>
                <a:spcPts val="4120"/>
              </a:lnSpc>
            </a:pP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sz="4050" b="1" spc="15" dirty="0">
                <a:solidFill>
                  <a:srgbClr val="05131D"/>
                </a:solidFill>
                <a:latin typeface="Arial"/>
                <a:cs typeface="Arial"/>
              </a:rPr>
              <a:t>4</a:t>
            </a:r>
            <a:endParaRPr sz="4050" dirty="0">
              <a:latin typeface="Arial"/>
              <a:cs typeface="Arial"/>
            </a:endParaRPr>
          </a:p>
          <a:p>
            <a:pPr marL="462915">
              <a:lnSpc>
                <a:spcPts val="2020"/>
              </a:lnSpc>
            </a:pPr>
            <a:r>
              <a:rPr lang="ru-RU" sz="2300" b="1" spc="10" dirty="0">
                <a:latin typeface="Arial"/>
                <a:cs typeface="Arial"/>
              </a:rPr>
              <a:t>    </a:t>
            </a: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r>
              <a:rPr lang="ru-RU" sz="2300" b="1" dirty="0">
                <a:latin typeface="Arial"/>
                <a:cs typeface="Arial"/>
              </a:rPr>
              <a:t> 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15" name="object 11"/>
          <p:cNvSpPr/>
          <p:nvPr/>
        </p:nvSpPr>
        <p:spPr>
          <a:xfrm>
            <a:off x="10426823" y="5545662"/>
            <a:ext cx="475152" cy="475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4483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Повторяем правила: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8564450" cy="4582572"/>
          </a:xfrm>
        </p:spPr>
        <p:txBody>
          <a:bodyPr>
            <a:normAutofit/>
          </a:bodyPr>
          <a:lstStyle/>
          <a:p>
            <a:pPr marL="457200" lvl="1" indent="-457200"/>
            <a:endParaRPr lang="ru-RU" sz="3600" dirty="0"/>
          </a:p>
          <a:p>
            <a:pPr marL="457200" lvl="1" indent="-457200"/>
            <a:r>
              <a:rPr lang="ru-RU" sz="3600" dirty="0"/>
              <a:t>Соблюдаем тишину, когда преподаватель говорит!</a:t>
            </a:r>
          </a:p>
          <a:p>
            <a:pPr marL="457200" lvl="1" indent="-457200"/>
            <a:r>
              <a:rPr lang="ru-RU" sz="3600" dirty="0"/>
              <a:t>Не стесняемся задавать вопросы!</a:t>
            </a:r>
          </a:p>
          <a:p>
            <a:pPr marL="457200" lvl="1" indent="-457200"/>
            <a:r>
              <a:rPr lang="ru-RU" sz="3600" dirty="0"/>
              <a:t>Работаем в команде!</a:t>
            </a:r>
          </a:p>
        </p:txBody>
      </p:sp>
    </p:spTree>
    <p:extLst>
      <p:ext uri="{BB962C8B-B14F-4D97-AF65-F5344CB8AC3E}">
        <p14:creationId xmlns:p14="http://schemas.microsoft.com/office/powerpoint/2010/main" val="27228333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771781" y="2024237"/>
            <a:ext cx="6597315" cy="37920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 txBox="1"/>
          <p:nvPr/>
        </p:nvSpPr>
        <p:spPr>
          <a:xfrm>
            <a:off x="287820" y="1576198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5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378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721260" y="1549061"/>
            <a:ext cx="6551618" cy="494341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 txBox="1"/>
          <p:nvPr/>
        </p:nvSpPr>
        <p:spPr>
          <a:xfrm>
            <a:off x="299609" y="1574857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6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9272878" y="5226905"/>
            <a:ext cx="475152" cy="47515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938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828615" y="1684265"/>
            <a:ext cx="3764668" cy="2680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62340" y="1730269"/>
            <a:ext cx="706636" cy="1260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35438" y="1803369"/>
            <a:ext cx="560436" cy="724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47104" y="2509456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10020" y="1699234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7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7424804" y="3519605"/>
            <a:ext cx="475152" cy="475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7662380" y="3944320"/>
            <a:ext cx="3764668" cy="26803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>
            <a:off x="953672" y="4800085"/>
            <a:ext cx="560436" cy="79801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1019396" y="4870141"/>
            <a:ext cx="414235" cy="26194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>
            <a:spLocks/>
          </p:cNvSpPr>
          <p:nvPr/>
        </p:nvSpPr>
        <p:spPr>
          <a:xfrm>
            <a:off x="293978" y="4866369"/>
            <a:ext cx="10896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b="1" spc="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ru-RU" b="1" spc="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pc="70" dirty="0"/>
              <a:t> </a:t>
            </a:r>
            <a:r>
              <a:rPr lang="en-US" sz="3450" spc="7" baseline="-22946" dirty="0">
                <a:solidFill>
                  <a:srgbClr val="000000"/>
                </a:solidFill>
              </a:rPr>
              <a:t>4x</a:t>
            </a:r>
            <a:endParaRPr lang="en-US" sz="3450" baseline="-22946" dirty="0"/>
          </a:p>
        </p:txBody>
      </p:sp>
    </p:spTree>
    <p:extLst>
      <p:ext uri="{BB962C8B-B14F-4D97-AF65-F5344CB8AC3E}">
        <p14:creationId xmlns:p14="http://schemas.microsoft.com/office/powerpoint/2010/main" val="8340867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133834" y="1681064"/>
            <a:ext cx="3764668" cy="2680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49302" y="1741072"/>
            <a:ext cx="1571655" cy="938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22400" y="1814167"/>
            <a:ext cx="1425458" cy="761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296982" y="1710037"/>
            <a:ext cx="1089660" cy="864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335"/>
              </a:lnSpc>
              <a:spcBef>
                <a:spcPts val="125"/>
              </a:spcBef>
            </a:pPr>
            <a:r>
              <a:rPr sz="4050" b="1" spc="5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r>
              <a:rPr lang="ru-RU" sz="4050" b="1" spc="5" dirty="0">
                <a:solidFill>
                  <a:srgbClr val="05131D"/>
                </a:solidFill>
                <a:latin typeface="Arial"/>
                <a:cs typeface="Arial"/>
              </a:rPr>
              <a:t>9</a:t>
            </a:r>
            <a:endParaRPr sz="4050" dirty="0">
              <a:latin typeface="Arial"/>
              <a:cs typeface="Arial"/>
            </a:endParaRPr>
          </a:p>
          <a:p>
            <a:pPr marR="5080" algn="r">
              <a:lnSpc>
                <a:spcPts val="2235"/>
              </a:lnSpc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7394440" y="3636839"/>
            <a:ext cx="3764668" cy="27108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3"/>
          <p:cNvSpPr/>
          <p:nvPr/>
        </p:nvSpPr>
        <p:spPr>
          <a:xfrm>
            <a:off x="965344" y="4231353"/>
            <a:ext cx="560436" cy="798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1038442" y="4304452"/>
            <a:ext cx="414235" cy="261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>
            <a:spLocks/>
          </p:cNvSpPr>
          <p:nvPr/>
        </p:nvSpPr>
        <p:spPr>
          <a:xfrm>
            <a:off x="313024" y="4200318"/>
            <a:ext cx="10896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b="1" spc="5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b="1" spc="7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50" b="1" spc="7" baseline="-22946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2x</a:t>
            </a:r>
            <a:endParaRPr lang="en-US" sz="3450" b="1" baseline="-22946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2113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121034" y="1713840"/>
            <a:ext cx="3764668" cy="27351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70871" y="1714805"/>
            <a:ext cx="1059957" cy="1029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43969" y="1787909"/>
            <a:ext cx="913752" cy="49342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55635" y="2262517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18551" y="1683778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4050" b="1" dirty="0">
                <a:solidFill>
                  <a:srgbClr val="05131D"/>
                </a:solidFill>
                <a:latin typeface="Arial"/>
                <a:cs typeface="Arial"/>
              </a:rPr>
              <a:t>21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7353628" y="3746305"/>
            <a:ext cx="3764668" cy="277172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971420" y="4442875"/>
            <a:ext cx="560436" cy="7980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1044518" y="4515974"/>
            <a:ext cx="414235" cy="26194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 txBox="1">
            <a:spLocks/>
          </p:cNvSpPr>
          <p:nvPr/>
        </p:nvSpPr>
        <p:spPr>
          <a:xfrm>
            <a:off x="319100" y="4411840"/>
            <a:ext cx="10896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b="1" spc="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en-US" b="1" spc="7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50" b="1" spc="7" baseline="-22946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2x</a:t>
            </a:r>
            <a:endParaRPr lang="en-US" sz="3450" b="1" baseline="-22946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74483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884670" y="1716513"/>
            <a:ext cx="3764668" cy="3246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59608" y="1717871"/>
            <a:ext cx="992946" cy="1108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32706" y="1790972"/>
            <a:ext cx="846749" cy="63962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44372" y="2344760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07288" y="1686836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8" name="object 2"/>
          <p:cNvSpPr/>
          <p:nvPr/>
        </p:nvSpPr>
        <p:spPr>
          <a:xfrm>
            <a:off x="7171328" y="3357103"/>
            <a:ext cx="3764668" cy="3246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3"/>
          <p:cNvSpPr/>
          <p:nvPr/>
        </p:nvSpPr>
        <p:spPr>
          <a:xfrm>
            <a:off x="959608" y="4350050"/>
            <a:ext cx="706636" cy="12609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4"/>
          <p:cNvSpPr/>
          <p:nvPr/>
        </p:nvSpPr>
        <p:spPr>
          <a:xfrm>
            <a:off x="1032706" y="4423150"/>
            <a:ext cx="560436" cy="7249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5"/>
          <p:cNvSpPr txBox="1"/>
          <p:nvPr/>
        </p:nvSpPr>
        <p:spPr>
          <a:xfrm>
            <a:off x="1044372" y="5129237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12" name="object 6"/>
          <p:cNvSpPr txBox="1"/>
          <p:nvPr/>
        </p:nvSpPr>
        <p:spPr>
          <a:xfrm>
            <a:off x="307288" y="4319015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4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378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902409" y="1738754"/>
            <a:ext cx="3764668" cy="32468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54754" y="1726404"/>
            <a:ext cx="1571655" cy="9381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27852" y="1799499"/>
            <a:ext cx="1425458" cy="7614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302434" y="1695369"/>
            <a:ext cx="1089660" cy="86423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335"/>
              </a:lnSpc>
              <a:spcBef>
                <a:spcPts val="125"/>
              </a:spcBef>
            </a:pPr>
            <a:r>
              <a:rPr sz="4050" b="1" spc="5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r>
              <a:rPr lang="ru-RU" sz="4050" b="1" spc="5" dirty="0">
                <a:solidFill>
                  <a:srgbClr val="05131D"/>
                </a:solidFill>
                <a:latin typeface="Arial"/>
                <a:cs typeface="Arial"/>
              </a:rPr>
              <a:t>5</a:t>
            </a:r>
            <a:endParaRPr sz="4050" dirty="0">
              <a:latin typeface="Arial"/>
              <a:cs typeface="Arial"/>
            </a:endParaRPr>
          </a:p>
          <a:p>
            <a:pPr marR="5080" algn="r">
              <a:lnSpc>
                <a:spcPts val="2235"/>
              </a:lnSpc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7182516" y="3366941"/>
            <a:ext cx="3764668" cy="324687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" name="object 3"/>
          <p:cNvSpPr/>
          <p:nvPr/>
        </p:nvSpPr>
        <p:spPr>
          <a:xfrm>
            <a:off x="970796" y="4350050"/>
            <a:ext cx="706636" cy="85892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4"/>
          <p:cNvSpPr/>
          <p:nvPr/>
        </p:nvSpPr>
        <p:spPr>
          <a:xfrm>
            <a:off x="1043894" y="4423148"/>
            <a:ext cx="560436" cy="322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"/>
          <p:cNvSpPr txBox="1"/>
          <p:nvPr/>
        </p:nvSpPr>
        <p:spPr>
          <a:xfrm>
            <a:off x="318476" y="4319015"/>
            <a:ext cx="1089660" cy="7848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ts val="4025"/>
              </a:lnSpc>
              <a:spcBef>
                <a:spcPts val="125"/>
              </a:spcBef>
            </a:pPr>
            <a:r>
              <a:rPr sz="4050" b="1" spc="5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r>
              <a:rPr lang="ru-RU" sz="4050" b="1" spc="5" dirty="0">
                <a:solidFill>
                  <a:srgbClr val="05131D"/>
                </a:solidFill>
                <a:latin typeface="Arial"/>
                <a:cs typeface="Arial"/>
              </a:rPr>
              <a:t>6</a:t>
            </a:r>
            <a:endParaRPr sz="4050" dirty="0">
              <a:latin typeface="Arial"/>
              <a:cs typeface="Arial"/>
            </a:endParaRPr>
          </a:p>
          <a:p>
            <a:pPr marR="5080" algn="r">
              <a:lnSpc>
                <a:spcPts val="1925"/>
              </a:lnSpc>
            </a:pPr>
            <a:r>
              <a:rPr sz="2300" b="1" spc="10" dirty="0">
                <a:latin typeface="Arial"/>
                <a:cs typeface="Arial"/>
              </a:rPr>
              <a:t>4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938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176336" y="1810426"/>
            <a:ext cx="5488795" cy="471695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43566" y="1737327"/>
            <a:ext cx="1364543" cy="11513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16664" y="1810426"/>
            <a:ext cx="1218338" cy="6152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28330" y="2406862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291246" y="1706292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7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0867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582778" y="1681545"/>
            <a:ext cx="6432885" cy="47638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69847" y="1712573"/>
            <a:ext cx="1315806" cy="108432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42945" y="1785678"/>
            <a:ext cx="1169609" cy="5482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54611" y="2315111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17527" y="1681546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8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2047562" y="1943517"/>
            <a:ext cx="117475" cy="222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7</a:t>
            </a:r>
            <a:endParaRPr sz="1300">
              <a:latin typeface="Arial"/>
              <a:cs typeface="Arial"/>
            </a:endParaRPr>
          </a:p>
        </p:txBody>
      </p:sp>
      <p:sp>
        <p:nvSpPr>
          <p:cNvPr id="9" name="object 8"/>
          <p:cNvSpPr/>
          <p:nvPr/>
        </p:nvSpPr>
        <p:spPr>
          <a:xfrm>
            <a:off x="9591728" y="5247269"/>
            <a:ext cx="475152" cy="475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902113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538791" y="1711557"/>
            <a:ext cx="6481663" cy="4772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61782" y="1711557"/>
            <a:ext cx="1005131" cy="798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34880" y="1784656"/>
            <a:ext cx="414235" cy="261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1491760" y="1784656"/>
            <a:ext cx="402052" cy="261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>
            <a:spLocks/>
          </p:cNvSpPr>
          <p:nvPr/>
        </p:nvSpPr>
        <p:spPr>
          <a:xfrm>
            <a:off x="309462" y="1802366"/>
            <a:ext cx="15468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206500" algn="l"/>
              </a:tabLst>
            </a:pPr>
            <a:r>
              <a:rPr lang="en-US" sz="6075" b="1" baseline="1303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ru-RU" sz="6075" b="1" spc="22" baseline="1303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9</a:t>
            </a:r>
            <a:r>
              <a:rPr lang="en-US" sz="6075" b="1" spc="232" baseline="1303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spc="1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	</a:t>
            </a:r>
            <a:r>
              <a:rPr lang="en-US" sz="2300" b="1" spc="1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4287448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Соревнования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3" y="1594391"/>
            <a:ext cx="11820997" cy="1421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/>
              <a:t>Сегодня мы познакомимся с соревнованиями по робототехнике. </a:t>
            </a:r>
          </a:p>
        </p:txBody>
      </p:sp>
      <p:pic>
        <p:nvPicPr>
          <p:cNvPr id="1026" name="Picture 2" descr="Картинки по запросу соревнования по робототехнике">
            <a:extLst>
              <a:ext uri="{FF2B5EF4-FFF2-40B4-BE49-F238E27FC236}">
                <a16:creationId xmlns:a16="http://schemas.microsoft.com/office/drawing/2014/main" id="{2E67C830-652F-4F4D-89DF-B68AE6EC7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517" y="2410194"/>
            <a:ext cx="3738141" cy="24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соревнования по робототехнике">
            <a:extLst>
              <a:ext uri="{FF2B5EF4-FFF2-40B4-BE49-F238E27FC236}">
                <a16:creationId xmlns:a16="http://schemas.microsoft.com/office/drawing/2014/main" id="{64B8F0CF-2745-44F8-8C52-19316129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410193"/>
            <a:ext cx="3728522" cy="24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соревнования по робототехнике">
            <a:extLst>
              <a:ext uri="{FF2B5EF4-FFF2-40B4-BE49-F238E27FC236}">
                <a16:creationId xmlns:a16="http://schemas.microsoft.com/office/drawing/2014/main" id="{5EE01DEF-419D-4647-A688-A36279E17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4064" y="2410193"/>
            <a:ext cx="3743875" cy="249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FB248515-A772-4550-8BA5-2F3888B89FBA}"/>
              </a:ext>
            </a:extLst>
          </p:cNvPr>
          <p:cNvSpPr/>
          <p:nvPr/>
        </p:nvSpPr>
        <p:spPr>
          <a:xfrm>
            <a:off x="278494" y="5263609"/>
            <a:ext cx="11522074" cy="904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defTabSz="914377">
              <a:spcBef>
                <a:spcPts val="1200"/>
              </a:spcBef>
              <a:buClr>
                <a:srgbClr val="49453E"/>
              </a:buClr>
              <a:buSzPct val="100000"/>
            </a:pPr>
            <a:r>
              <a:rPr lang="ru-RU" sz="3200" dirty="0">
                <a:solidFill>
                  <a:srgbClr val="49453E"/>
                </a:solidFill>
              </a:rPr>
              <a:t>Соревнования проводятся в следующих дисциплинах…</a:t>
            </a:r>
          </a:p>
        </p:txBody>
      </p:sp>
    </p:spTree>
    <p:extLst>
      <p:ext uri="{BB962C8B-B14F-4D97-AF65-F5344CB8AC3E}">
        <p14:creationId xmlns:p14="http://schemas.microsoft.com/office/powerpoint/2010/main" val="239440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512921" y="1742228"/>
            <a:ext cx="6528810" cy="47959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55729" y="1709095"/>
            <a:ext cx="1973709" cy="13828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28827" y="1782186"/>
            <a:ext cx="1827512" cy="8467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40493" y="2610114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03409" y="1678060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4050" b="1" dirty="0">
                <a:solidFill>
                  <a:srgbClr val="05131D"/>
                </a:solidFill>
                <a:latin typeface="Arial"/>
                <a:cs typeface="Arial"/>
              </a:rPr>
              <a:t>30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378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1510738" y="1708257"/>
            <a:ext cx="4544407" cy="33382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52735" y="1711175"/>
            <a:ext cx="523886" cy="7858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25833" y="1784273"/>
            <a:ext cx="292401" cy="24975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300415" y="1680140"/>
            <a:ext cx="10896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b="1" spc="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31 </a:t>
            </a:r>
            <a:r>
              <a:rPr lang="en-US" sz="3450" b="1" spc="7" baseline="-2053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1x</a:t>
            </a:r>
            <a:endParaRPr lang="en-US" sz="3450" b="1" baseline="-2053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/>
          <p:nvPr/>
        </p:nvSpPr>
        <p:spPr>
          <a:xfrm>
            <a:off x="6620525" y="2560066"/>
            <a:ext cx="4544407" cy="404488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19385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585426" y="1715870"/>
            <a:ext cx="4415533" cy="28410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45429" y="1751540"/>
            <a:ext cx="1005131" cy="798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18527" y="1824639"/>
            <a:ext cx="414235" cy="261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1475407" y="1824639"/>
            <a:ext cx="402052" cy="26194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 txBox="1">
            <a:spLocks/>
          </p:cNvSpPr>
          <p:nvPr/>
        </p:nvSpPr>
        <p:spPr>
          <a:xfrm>
            <a:off x="293109" y="1842349"/>
            <a:ext cx="15468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  <a:tabLst>
                <a:tab pos="1206500" algn="l"/>
              </a:tabLst>
            </a:pPr>
            <a:r>
              <a:rPr lang="en-US" sz="6075" b="1" baseline="1303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sz="6075" b="1" spc="22" baseline="1303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6075" b="1" spc="232" baseline="1303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300" b="1" spc="1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2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	</a:t>
            </a:r>
            <a:r>
              <a:rPr lang="en-US" sz="2300" b="1" spc="1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23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x</a:t>
            </a:r>
          </a:p>
        </p:txBody>
      </p:sp>
      <p:sp>
        <p:nvSpPr>
          <p:cNvPr id="8" name="object 7"/>
          <p:cNvSpPr/>
          <p:nvPr/>
        </p:nvSpPr>
        <p:spPr>
          <a:xfrm>
            <a:off x="6038324" y="1824639"/>
            <a:ext cx="475152" cy="47515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2"/>
          <p:cNvSpPr/>
          <p:nvPr/>
        </p:nvSpPr>
        <p:spPr>
          <a:xfrm>
            <a:off x="7267682" y="3511686"/>
            <a:ext cx="4600986" cy="30238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3"/>
          <p:cNvSpPr/>
          <p:nvPr/>
        </p:nvSpPr>
        <p:spPr>
          <a:xfrm>
            <a:off x="945429" y="4903886"/>
            <a:ext cx="1973709" cy="138281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4"/>
          <p:cNvSpPr/>
          <p:nvPr/>
        </p:nvSpPr>
        <p:spPr>
          <a:xfrm>
            <a:off x="1018527" y="4976977"/>
            <a:ext cx="1827512" cy="84674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5"/>
          <p:cNvSpPr txBox="1"/>
          <p:nvPr/>
        </p:nvSpPr>
        <p:spPr>
          <a:xfrm>
            <a:off x="1030193" y="5804905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6"/>
          <p:cNvSpPr/>
          <p:nvPr/>
        </p:nvSpPr>
        <p:spPr>
          <a:xfrm>
            <a:off x="2468354" y="5573967"/>
            <a:ext cx="292401" cy="24975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 txBox="1"/>
          <p:nvPr/>
        </p:nvSpPr>
        <p:spPr>
          <a:xfrm>
            <a:off x="2480028" y="5804905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15" name="object 8"/>
          <p:cNvSpPr txBox="1"/>
          <p:nvPr/>
        </p:nvSpPr>
        <p:spPr>
          <a:xfrm>
            <a:off x="293109" y="4872851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40867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2733773" y="1711992"/>
            <a:ext cx="6944537" cy="4468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8"/>
          <p:cNvSpPr txBox="1"/>
          <p:nvPr/>
        </p:nvSpPr>
        <p:spPr>
          <a:xfrm>
            <a:off x="301338" y="1577442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4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2113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638487" y="2772456"/>
            <a:ext cx="4544407" cy="4044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 txBox="1"/>
          <p:nvPr/>
        </p:nvSpPr>
        <p:spPr>
          <a:xfrm>
            <a:off x="295753" y="1570632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5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5" name="object 4"/>
          <p:cNvSpPr/>
          <p:nvPr/>
        </p:nvSpPr>
        <p:spPr>
          <a:xfrm>
            <a:off x="3050802" y="4423305"/>
            <a:ext cx="2410710" cy="408305"/>
          </a:xfrm>
          <a:custGeom>
            <a:avLst/>
            <a:gdLst/>
            <a:ahLst/>
            <a:cxnLst/>
            <a:rect l="l" t="t" r="r" b="b"/>
            <a:pathLst>
              <a:path w="2120265" h="408304">
                <a:moveTo>
                  <a:pt x="2119912" y="0"/>
                </a:moveTo>
                <a:lnTo>
                  <a:pt x="0" y="408144"/>
                </a:lnTo>
              </a:path>
            </a:pathLst>
          </a:custGeom>
          <a:ln w="243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/>
          <p:nvPr/>
        </p:nvSpPr>
        <p:spPr>
          <a:xfrm>
            <a:off x="2994735" y="4731927"/>
            <a:ext cx="291465" cy="112395"/>
          </a:xfrm>
          <a:custGeom>
            <a:avLst/>
            <a:gdLst/>
            <a:ahLst/>
            <a:cxnLst/>
            <a:rect l="l" t="t" r="r" b="b"/>
            <a:pathLst>
              <a:path w="291464" h="112395">
                <a:moveTo>
                  <a:pt x="269471" y="0"/>
                </a:moveTo>
                <a:lnTo>
                  <a:pt x="291198" y="112133"/>
                </a:lnTo>
                <a:lnTo>
                  <a:pt x="0" y="110384"/>
                </a:lnTo>
                <a:lnTo>
                  <a:pt x="2694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6"/>
          <p:cNvSpPr/>
          <p:nvPr/>
        </p:nvSpPr>
        <p:spPr>
          <a:xfrm>
            <a:off x="2994735" y="4731927"/>
            <a:ext cx="291465" cy="112395"/>
          </a:xfrm>
          <a:custGeom>
            <a:avLst/>
            <a:gdLst/>
            <a:ahLst/>
            <a:cxnLst/>
            <a:rect l="l" t="t" r="r" b="b"/>
            <a:pathLst>
              <a:path w="291464" h="112395">
                <a:moveTo>
                  <a:pt x="280334" y="56066"/>
                </a:moveTo>
                <a:lnTo>
                  <a:pt x="269471" y="0"/>
                </a:lnTo>
                <a:lnTo>
                  <a:pt x="0" y="110384"/>
                </a:lnTo>
                <a:lnTo>
                  <a:pt x="291198" y="112133"/>
                </a:lnTo>
                <a:lnTo>
                  <a:pt x="280334" y="56066"/>
                </a:lnTo>
                <a:close/>
              </a:path>
            </a:pathLst>
          </a:custGeom>
          <a:ln w="609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7"/>
          <p:cNvSpPr/>
          <p:nvPr/>
        </p:nvSpPr>
        <p:spPr>
          <a:xfrm>
            <a:off x="5528516" y="1732297"/>
            <a:ext cx="5908954" cy="30093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5985393" y="3370964"/>
            <a:ext cx="1035590" cy="12792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5851378" y="1774942"/>
            <a:ext cx="1303627" cy="150465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5924477" y="1848039"/>
            <a:ext cx="1157425" cy="101731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 txBox="1"/>
          <p:nvPr/>
        </p:nvSpPr>
        <p:spPr>
          <a:xfrm>
            <a:off x="5936147" y="2797790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5607204" y="1768301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7453490" y="3370972"/>
            <a:ext cx="1053861" cy="127925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7453490" y="1774941"/>
            <a:ext cx="706636" cy="155338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7526596" y="2542495"/>
            <a:ext cx="560436" cy="32286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/>
          <p:nvPr/>
        </p:nvSpPr>
        <p:spPr>
          <a:xfrm>
            <a:off x="7526596" y="1872409"/>
            <a:ext cx="560436" cy="31067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7"/>
          <p:cNvSpPr/>
          <p:nvPr/>
        </p:nvSpPr>
        <p:spPr>
          <a:xfrm>
            <a:off x="8805842" y="3370972"/>
            <a:ext cx="1133055" cy="127925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8"/>
          <p:cNvSpPr/>
          <p:nvPr/>
        </p:nvSpPr>
        <p:spPr>
          <a:xfrm>
            <a:off x="8805842" y="1774941"/>
            <a:ext cx="706636" cy="91984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8878918" y="1848042"/>
            <a:ext cx="560436" cy="38377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10237411" y="3370972"/>
            <a:ext cx="1133055" cy="127925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/>
          <p:nvPr/>
        </p:nvSpPr>
        <p:spPr>
          <a:xfrm>
            <a:off x="10237411" y="1774941"/>
            <a:ext cx="548252" cy="79801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2"/>
          <p:cNvSpPr/>
          <p:nvPr/>
        </p:nvSpPr>
        <p:spPr>
          <a:xfrm>
            <a:off x="10310488" y="1848042"/>
            <a:ext cx="402052" cy="261942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3"/>
          <p:cNvSpPr txBox="1"/>
          <p:nvPr/>
        </p:nvSpPr>
        <p:spPr>
          <a:xfrm>
            <a:off x="9993234" y="1768301"/>
            <a:ext cx="681990" cy="6997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2650"/>
              </a:lnSpc>
              <a:spcBef>
                <a:spcPts val="100"/>
              </a:spcBef>
            </a:pPr>
            <a:r>
              <a:rPr sz="2300" b="1" dirty="0">
                <a:solidFill>
                  <a:srgbClr val="05131D"/>
                </a:solidFill>
                <a:latin typeface="Arial"/>
                <a:cs typeface="Arial"/>
              </a:rPr>
              <a:t>4</a:t>
            </a:r>
            <a:endParaRPr sz="2300">
              <a:latin typeface="Arial"/>
              <a:cs typeface="Arial"/>
            </a:endParaRPr>
          </a:p>
          <a:p>
            <a:pPr marL="341630">
              <a:lnSpc>
                <a:spcPts val="2650"/>
              </a:lnSpc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26" name="object 24"/>
          <p:cNvSpPr txBox="1"/>
          <p:nvPr/>
        </p:nvSpPr>
        <p:spPr>
          <a:xfrm>
            <a:off x="7209325" y="1723250"/>
            <a:ext cx="2033905" cy="1499870"/>
          </a:xfrm>
          <a:prstGeom prst="rect">
            <a:avLst/>
          </a:prstGeom>
        </p:spPr>
        <p:txBody>
          <a:bodyPr vert="horz" wrap="square" lIns="0" tIns="577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55"/>
              </a:spcBef>
              <a:tabLst>
                <a:tab pos="755650" algn="l"/>
                <a:tab pos="1364615" algn="l"/>
              </a:tabLst>
            </a:pPr>
            <a:r>
              <a:rPr sz="2300" b="1" dirty="0">
                <a:solidFill>
                  <a:srgbClr val="05131D"/>
                </a:solidFill>
                <a:latin typeface="Arial"/>
                <a:cs typeface="Arial"/>
              </a:rPr>
              <a:t>2	</a:t>
            </a:r>
            <a:r>
              <a:rPr sz="1950" b="1" spc="-7" baseline="-27777" dirty="0">
                <a:solidFill>
                  <a:srgbClr val="0000FF"/>
                </a:solidFill>
                <a:latin typeface="Arial"/>
                <a:cs typeface="Arial"/>
              </a:rPr>
              <a:t>3	</a:t>
            </a:r>
            <a:r>
              <a:rPr sz="230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endParaRPr sz="2300">
              <a:latin typeface="Arial"/>
              <a:cs typeface="Arial"/>
            </a:endParaRPr>
          </a:p>
          <a:p>
            <a:pPr marL="341630">
              <a:lnSpc>
                <a:spcPct val="100000"/>
              </a:lnSpc>
              <a:spcBef>
                <a:spcPts val="360"/>
              </a:spcBef>
              <a:tabLst>
                <a:tab pos="1693545" algn="l"/>
              </a:tabLst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	</a:t>
            </a:r>
            <a:r>
              <a:rPr sz="3450" b="1" spc="15" baseline="-9661" dirty="0">
                <a:latin typeface="Arial"/>
                <a:cs typeface="Arial"/>
              </a:rPr>
              <a:t>2</a:t>
            </a:r>
            <a:r>
              <a:rPr sz="3450" b="1" baseline="-9661" dirty="0">
                <a:latin typeface="Arial"/>
                <a:cs typeface="Arial"/>
              </a:rPr>
              <a:t>x</a:t>
            </a:r>
            <a:endParaRPr sz="3450" baseline="-9661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250">
              <a:latin typeface="Times New Roman"/>
              <a:cs typeface="Times New Roman"/>
            </a:endParaRPr>
          </a:p>
          <a:p>
            <a:pPr marL="341630">
              <a:lnSpc>
                <a:spcPct val="100000"/>
              </a:lnSpc>
            </a:pPr>
            <a:r>
              <a:rPr sz="2300" b="1" spc="5" dirty="0">
                <a:latin typeface="Arial"/>
                <a:cs typeface="Arial"/>
              </a:rPr>
              <a:t>1x</a:t>
            </a:r>
            <a:endParaRPr sz="230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4483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66604" y="2678664"/>
            <a:ext cx="4544407" cy="40448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 txBox="1"/>
          <p:nvPr/>
        </p:nvSpPr>
        <p:spPr>
          <a:xfrm>
            <a:off x="300504" y="1573703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6</a:t>
            </a:r>
            <a:endParaRPr sz="4050" dirty="0">
              <a:latin typeface="Arial"/>
              <a:cs typeface="Arial"/>
            </a:endParaRPr>
          </a:p>
        </p:txBody>
      </p:sp>
      <p:sp>
        <p:nvSpPr>
          <p:cNvPr id="8" name="object 7"/>
          <p:cNvSpPr/>
          <p:nvPr/>
        </p:nvSpPr>
        <p:spPr>
          <a:xfrm>
            <a:off x="6090431" y="1716109"/>
            <a:ext cx="5762750" cy="324078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8"/>
          <p:cNvSpPr/>
          <p:nvPr/>
        </p:nvSpPr>
        <p:spPr>
          <a:xfrm>
            <a:off x="6504666" y="3330411"/>
            <a:ext cx="1522925" cy="1535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9"/>
          <p:cNvSpPr/>
          <p:nvPr/>
        </p:nvSpPr>
        <p:spPr>
          <a:xfrm>
            <a:off x="6413291" y="1758751"/>
            <a:ext cx="1705676" cy="152901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0"/>
          <p:cNvSpPr/>
          <p:nvPr/>
        </p:nvSpPr>
        <p:spPr>
          <a:xfrm>
            <a:off x="6486391" y="1831852"/>
            <a:ext cx="1559475" cy="110259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1"/>
          <p:cNvSpPr txBox="1"/>
          <p:nvPr/>
        </p:nvSpPr>
        <p:spPr>
          <a:xfrm>
            <a:off x="6498065" y="2805972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13" name="object 12"/>
          <p:cNvSpPr txBox="1"/>
          <p:nvPr/>
        </p:nvSpPr>
        <p:spPr>
          <a:xfrm>
            <a:off x="6169121" y="1752111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05131D"/>
                </a:solidFill>
                <a:latin typeface="Arial"/>
                <a:cs typeface="Arial"/>
              </a:rPr>
              <a:t>1</a:t>
            </a:r>
            <a:endParaRPr sz="2300">
              <a:latin typeface="Arial"/>
              <a:cs typeface="Arial"/>
            </a:endParaRPr>
          </a:p>
        </p:txBody>
      </p:sp>
      <p:sp>
        <p:nvSpPr>
          <p:cNvPr id="14" name="object 13"/>
          <p:cNvSpPr/>
          <p:nvPr/>
        </p:nvSpPr>
        <p:spPr>
          <a:xfrm>
            <a:off x="8417464" y="3330406"/>
            <a:ext cx="1522925" cy="153510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4"/>
          <p:cNvSpPr/>
          <p:nvPr/>
        </p:nvSpPr>
        <p:spPr>
          <a:xfrm>
            <a:off x="8417464" y="1758751"/>
            <a:ext cx="706636" cy="84674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5"/>
          <p:cNvSpPr/>
          <p:nvPr/>
        </p:nvSpPr>
        <p:spPr>
          <a:xfrm>
            <a:off x="8490563" y="1831851"/>
            <a:ext cx="560436" cy="3106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/>
          <p:cNvSpPr txBox="1"/>
          <p:nvPr/>
        </p:nvSpPr>
        <p:spPr>
          <a:xfrm>
            <a:off x="8502243" y="2123701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18" name="object 17"/>
          <p:cNvSpPr txBox="1"/>
          <p:nvPr/>
        </p:nvSpPr>
        <p:spPr>
          <a:xfrm>
            <a:off x="8173287" y="1752111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05131D"/>
                </a:solidFill>
                <a:latin typeface="Arial"/>
                <a:cs typeface="Arial"/>
              </a:rPr>
              <a:t>2</a:t>
            </a:r>
            <a:endParaRPr sz="2300">
              <a:latin typeface="Arial"/>
              <a:cs typeface="Arial"/>
            </a:endParaRPr>
          </a:p>
        </p:txBody>
      </p:sp>
      <p:sp>
        <p:nvSpPr>
          <p:cNvPr id="19" name="object 18"/>
          <p:cNvSpPr/>
          <p:nvPr/>
        </p:nvSpPr>
        <p:spPr>
          <a:xfrm>
            <a:off x="10238903" y="3330406"/>
            <a:ext cx="1547294" cy="1535109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9"/>
          <p:cNvSpPr/>
          <p:nvPr/>
        </p:nvSpPr>
        <p:spPr>
          <a:xfrm>
            <a:off x="10238903" y="1758758"/>
            <a:ext cx="523886" cy="99903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0"/>
          <p:cNvSpPr/>
          <p:nvPr/>
        </p:nvSpPr>
        <p:spPr>
          <a:xfrm>
            <a:off x="10311979" y="1831851"/>
            <a:ext cx="292401" cy="4629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1"/>
          <p:cNvSpPr txBox="1"/>
          <p:nvPr/>
        </p:nvSpPr>
        <p:spPr>
          <a:xfrm>
            <a:off x="10323668" y="2275999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2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24" name="object 22"/>
          <p:cNvSpPr txBox="1"/>
          <p:nvPr/>
        </p:nvSpPr>
        <p:spPr>
          <a:xfrm>
            <a:off x="9994712" y="1752111"/>
            <a:ext cx="188595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endParaRPr sz="2300">
              <a:latin typeface="Arial"/>
              <a:cs typeface="Arial"/>
            </a:endParaRPr>
          </a:p>
        </p:txBody>
      </p:sp>
      <p:sp>
        <p:nvSpPr>
          <p:cNvPr id="25" name="object 23"/>
          <p:cNvSpPr txBox="1"/>
          <p:nvPr/>
        </p:nvSpPr>
        <p:spPr>
          <a:xfrm>
            <a:off x="8928660" y="1989699"/>
            <a:ext cx="117475" cy="2228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b="1" spc="-5" dirty="0">
                <a:solidFill>
                  <a:srgbClr val="0000FF"/>
                </a:solidFill>
                <a:latin typeface="Arial"/>
                <a:cs typeface="Arial"/>
              </a:rPr>
              <a:t>3</a:t>
            </a:r>
            <a:endParaRPr sz="1300">
              <a:latin typeface="Arial"/>
              <a:cs typeface="Arial"/>
            </a:endParaRPr>
          </a:p>
        </p:txBody>
      </p: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C86C3895-6DAF-42FB-BDCC-F3449C8FB6D7}"/>
              </a:ext>
            </a:extLst>
          </p:cNvPr>
          <p:cNvCxnSpPr>
            <a:cxnSpLocks/>
          </p:cNvCxnSpPr>
          <p:nvPr/>
        </p:nvCxnSpPr>
        <p:spPr>
          <a:xfrm flipH="1">
            <a:off x="2491965" y="4463528"/>
            <a:ext cx="3582700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7378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323876" y="1700213"/>
            <a:ext cx="4544407" cy="4897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6"/>
          <p:cNvSpPr txBox="1"/>
          <p:nvPr/>
        </p:nvSpPr>
        <p:spPr>
          <a:xfrm>
            <a:off x="294499" y="1578547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7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19385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348339" y="1558122"/>
            <a:ext cx="4544407" cy="4897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58891" y="1699306"/>
            <a:ext cx="560436" cy="798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31989" y="1772405"/>
            <a:ext cx="414235" cy="261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306571" y="1668271"/>
            <a:ext cx="10896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b="1" spc="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3</a:t>
            </a:r>
            <a:r>
              <a:rPr lang="ru-RU" b="1" spc="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b="1" spc="7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50" b="1" spc="7" baseline="-22946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4x</a:t>
            </a:r>
            <a:endParaRPr lang="en-US" sz="3450" b="1" baseline="-22946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8672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350222" y="1619287"/>
            <a:ext cx="4544407" cy="4897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61779" y="1715640"/>
            <a:ext cx="1669122" cy="1260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34877" y="1788740"/>
            <a:ext cx="1522925" cy="724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46543" y="2494827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09459" y="1684605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4050" b="1" dirty="0">
                <a:solidFill>
                  <a:srgbClr val="05131D"/>
                </a:solidFill>
                <a:latin typeface="Arial"/>
                <a:cs typeface="Arial"/>
              </a:rPr>
              <a:t>3</a:t>
            </a:r>
            <a:r>
              <a:rPr lang="ru-RU" sz="4050" b="1" spc="15" dirty="0">
                <a:solidFill>
                  <a:srgbClr val="05131D"/>
                </a:solidFill>
                <a:latin typeface="Arial"/>
                <a:cs typeface="Arial"/>
              </a:rPr>
              <a:t>9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02113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623489" y="1803405"/>
            <a:ext cx="4629691" cy="4520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99762" y="1730306"/>
            <a:ext cx="560436" cy="7980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72860" y="1803405"/>
            <a:ext cx="414235" cy="26194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>
            <a:spLocks/>
          </p:cNvSpPr>
          <p:nvPr/>
        </p:nvSpPr>
        <p:spPr>
          <a:xfrm>
            <a:off x="347442" y="1699271"/>
            <a:ext cx="1089660" cy="647065"/>
          </a:xfrm>
          <a:prstGeom prst="rect">
            <a:avLst/>
          </a:prstGeom>
        </p:spPr>
        <p:txBody>
          <a:bodyPr vert="horz" wrap="square" lIns="0" tIns="15875" rIns="0" bIns="0" rtlCol="0" anchor="ctr">
            <a:spAutoFit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b="1" spc="5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40</a:t>
            </a:r>
            <a:r>
              <a:rPr lang="en-US" b="1" spc="7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450" b="1" spc="7" baseline="-22946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4x</a:t>
            </a:r>
            <a:endParaRPr lang="en-US" sz="3450" b="1" baseline="-22946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6"/>
          <p:cNvSpPr/>
          <p:nvPr/>
        </p:nvSpPr>
        <p:spPr>
          <a:xfrm>
            <a:off x="8253180" y="5399946"/>
            <a:ext cx="475152" cy="4751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8744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Соревнования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+mj-lt"/>
              </a:rPr>
              <a:t>Сумо роботов</a:t>
            </a:r>
          </a:p>
        </p:txBody>
      </p:sp>
      <p:pic>
        <p:nvPicPr>
          <p:cNvPr id="4" name="Picture 2" descr="C:\Users\Xiaomi\Desktop\Работа\Новые презентации\Кегельринг\Sumo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599" y="2763512"/>
            <a:ext cx="5631029" cy="35983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17435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object 2"/>
          <p:cNvSpPr/>
          <p:nvPr/>
        </p:nvSpPr>
        <p:spPr>
          <a:xfrm>
            <a:off x="3634096" y="1759498"/>
            <a:ext cx="4629691" cy="4520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3"/>
          <p:cNvSpPr/>
          <p:nvPr/>
        </p:nvSpPr>
        <p:spPr>
          <a:xfrm>
            <a:off x="969217" y="1712200"/>
            <a:ext cx="1669122" cy="1260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4"/>
          <p:cNvSpPr/>
          <p:nvPr/>
        </p:nvSpPr>
        <p:spPr>
          <a:xfrm>
            <a:off x="1042315" y="1785300"/>
            <a:ext cx="1522925" cy="72491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5"/>
          <p:cNvSpPr txBox="1"/>
          <p:nvPr/>
        </p:nvSpPr>
        <p:spPr>
          <a:xfrm>
            <a:off x="1053981" y="2491387"/>
            <a:ext cx="353060" cy="376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b="1" spc="10" dirty="0">
                <a:latin typeface="Arial"/>
                <a:cs typeface="Arial"/>
              </a:rPr>
              <a:t>1</a:t>
            </a:r>
            <a:r>
              <a:rPr sz="2300" b="1" dirty="0">
                <a:latin typeface="Arial"/>
                <a:cs typeface="Arial"/>
              </a:rPr>
              <a:t>x</a:t>
            </a:r>
            <a:endParaRPr sz="230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316897" y="1681165"/>
            <a:ext cx="600075" cy="64706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ru-RU" sz="4050" b="1" dirty="0">
                <a:solidFill>
                  <a:srgbClr val="05131D"/>
                </a:solidFill>
                <a:latin typeface="Arial"/>
                <a:cs typeface="Arial"/>
              </a:rPr>
              <a:t>41</a:t>
            </a:r>
            <a:endParaRPr sz="405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73788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5905889" cy="45825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200" dirty="0"/>
              <a:t>Подключаем моторы </a:t>
            </a:r>
            <a:br>
              <a:rPr lang="ru-RU" sz="3200" dirty="0"/>
            </a:br>
            <a:r>
              <a:rPr lang="ru-RU" sz="3200" dirty="0"/>
              <a:t>в порты </a:t>
            </a:r>
            <a:r>
              <a:rPr lang="en-US" sz="3200" dirty="0"/>
              <a:t>B</a:t>
            </a:r>
            <a:r>
              <a:rPr lang="ru-RU" sz="3200" dirty="0"/>
              <a:t> и</a:t>
            </a:r>
            <a:r>
              <a:rPr lang="en-US" sz="3200" dirty="0"/>
              <a:t> C</a:t>
            </a:r>
            <a:r>
              <a:rPr lang="ru-RU" sz="3200" dirty="0"/>
              <a:t>.</a:t>
            </a:r>
          </a:p>
          <a:p>
            <a:pPr marL="0" indent="0">
              <a:buNone/>
            </a:pPr>
            <a:r>
              <a:rPr lang="ru-RU" sz="3200" dirty="0"/>
              <a:t>Датчик расстояния в порт 2.</a:t>
            </a:r>
          </a:p>
          <a:p>
            <a:pPr marL="0" indent="0">
              <a:buNone/>
            </a:pPr>
            <a:r>
              <a:rPr lang="ru-RU" sz="3200" dirty="0"/>
              <a:t>Датчик цвета в порт 3.</a:t>
            </a:r>
          </a:p>
        </p:txBody>
      </p:sp>
      <p:sp>
        <p:nvSpPr>
          <p:cNvPr id="4" name="object 2"/>
          <p:cNvSpPr/>
          <p:nvPr/>
        </p:nvSpPr>
        <p:spPr>
          <a:xfrm>
            <a:off x="6725482" y="1721259"/>
            <a:ext cx="4629691" cy="45200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58230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5228245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Чтобы при выталкивании кегля не падала, усовершенствуем конструкцию и добавим </a:t>
            </a:r>
            <a:r>
              <a:rPr lang="en-US" dirty="0"/>
              <a:t>“</a:t>
            </a:r>
            <a:r>
              <a:rPr lang="ru-RU" dirty="0"/>
              <a:t>клешни</a:t>
            </a:r>
            <a:r>
              <a:rPr lang="en-US" dirty="0"/>
              <a:t>”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Теперь кегля надежно держится и не падает </a:t>
            </a:r>
            <a:br>
              <a:rPr lang="ru-RU" dirty="0"/>
            </a:br>
            <a:r>
              <a:rPr lang="ru-RU" dirty="0"/>
              <a:t>при транспортировке!</a:t>
            </a:r>
          </a:p>
        </p:txBody>
      </p:sp>
      <p:pic>
        <p:nvPicPr>
          <p:cNvPr id="8194" name="Picture 2" descr="C:\Users\Xiaomi\Desktop\Работа\Новые презентации\Кегельринг\1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269" y="1708096"/>
            <a:ext cx="6042107" cy="4078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35997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Алгоритм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57275" y="4562479"/>
            <a:ext cx="10290176" cy="1500187"/>
          </a:xfrm>
        </p:spPr>
        <p:txBody>
          <a:bodyPr/>
          <a:lstStyle/>
          <a:p>
            <a:r>
              <a:rPr lang="ru-RU" dirty="0"/>
              <a:t>Изучим алгоритм работы нашего робота!</a:t>
            </a:r>
          </a:p>
        </p:txBody>
      </p:sp>
    </p:spTree>
    <p:extLst>
      <p:ext uri="{BB962C8B-B14F-4D97-AF65-F5344CB8AC3E}">
        <p14:creationId xmlns:p14="http://schemas.microsoft.com/office/powerpoint/2010/main" val="5397891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6462934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Представим, что нам нужно вытолкнуть всего одну кеглю.</a:t>
            </a:r>
          </a:p>
          <a:p>
            <a:pPr marL="0" indent="0">
              <a:buNone/>
            </a:pPr>
            <a:r>
              <a:rPr lang="ru-RU" dirty="0"/>
              <a:t>Судья поставил робота таким образом, что он смотрит не на кеглю.</a:t>
            </a:r>
          </a:p>
          <a:p>
            <a:pPr marL="0" indent="0">
              <a:buNone/>
            </a:pPr>
            <a:r>
              <a:rPr lang="ru-RU" dirty="0"/>
              <a:t>Итак, с чего начнем нашу программу?</a:t>
            </a:r>
          </a:p>
        </p:txBody>
      </p:sp>
      <p:pic>
        <p:nvPicPr>
          <p:cNvPr id="5123" name="Picture 3" descr="C:\Users\Xiaomi\Desktop\Работа\Новые презентации\Кегельринг\й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23688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1113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5" y="1594391"/>
            <a:ext cx="6300300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Правильно, первым делом робот должен начать вращаться.</a:t>
            </a:r>
          </a:p>
          <a:p>
            <a:pPr marL="0" indent="0">
              <a:buNone/>
            </a:pPr>
            <a:r>
              <a:rPr lang="ru-RU" dirty="0"/>
              <a:t>Причем он будет вращаться </a:t>
            </a:r>
            <a:br>
              <a:rPr lang="ru-RU" dirty="0"/>
            </a:br>
            <a:r>
              <a:rPr lang="ru-RU" dirty="0"/>
              <a:t>до тех пор, пока не увидит кеглю.</a:t>
            </a:r>
          </a:p>
          <a:p>
            <a:pPr marL="0" indent="0">
              <a:buNone/>
            </a:pPr>
            <a:r>
              <a:rPr lang="ru-RU" dirty="0"/>
              <a:t>Что будем делать дальше?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146" name="Picture 2" descr="C:\Users\Xiaomi\Desktop\Работа\Новые презентации\Кегельринг\й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7038" y="2367098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395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0"/>
            <a:ext cx="6944197" cy="23840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Далее робот должен вытолкнуть кеглю за пределы круга.</a:t>
            </a:r>
          </a:p>
          <a:p>
            <a:pPr marL="0" indent="0">
              <a:buNone/>
            </a:pPr>
            <a:r>
              <a:rPr lang="ru-RU" dirty="0"/>
              <a:t>Но как наш робот поймет, ушла кегля </a:t>
            </a:r>
            <a:br>
              <a:rPr lang="ru-RU" dirty="0"/>
            </a:br>
            <a:r>
              <a:rPr lang="ru-RU" dirty="0"/>
              <a:t>за границы круга или нет?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170" name="Picture 2" descr="C:\Users\Xiaomi\Desktop\Работа\Новые презентации\Кегельринг\й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6409" y="1782258"/>
            <a:ext cx="4028435" cy="441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13654" y="3978441"/>
            <a:ext cx="6700493" cy="1761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Для этого у нас есть </a:t>
            </a:r>
            <a:r>
              <a:rPr lang="ru-RU" dirty="0">
                <a:latin typeface="+mj-lt"/>
              </a:rPr>
              <a:t>датчик цвета</a:t>
            </a:r>
            <a:r>
              <a:rPr lang="ru-RU" dirty="0"/>
              <a:t>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Он и будет определять, достиг робот черной границы или нет.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864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8029964" cy="1995115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Как только робот вытолкал кеглю, он должен вернуться на свое место в центр круга.</a:t>
            </a:r>
          </a:p>
          <a:p>
            <a:pPr marL="0" indent="0">
              <a:buNone/>
            </a:pPr>
            <a:r>
              <a:rPr lang="ru-RU" dirty="0"/>
              <a:t>А что делать роботу в том случае, если кегля на поле не одна, а несколько?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62292" y="4143038"/>
            <a:ext cx="11746136" cy="19951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+mj-lt"/>
              </a:rPr>
              <a:t>Правильно, повторить этот алгоритм несколько раз!</a:t>
            </a:r>
          </a:p>
        </p:txBody>
      </p:sp>
    </p:spTree>
    <p:extLst>
      <p:ext uri="{BB962C8B-B14F-4D97-AF65-F5344CB8AC3E}">
        <p14:creationId xmlns:p14="http://schemas.microsoft.com/office/powerpoint/2010/main" val="3973472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Разработка алгоритма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8772997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j-lt"/>
              </a:rPr>
              <a:t>Итак, давайте закрепим: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Робот вращается вокруг своей оси до тех пор, пока не увидит перед собой кеглю.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Выталкивает кеглю за пределы круга (определяет границу с помощью датчика цвета).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Возвращается в центр круга.</a:t>
            </a:r>
          </a:p>
          <a:p>
            <a:pPr marL="514350" indent="-514350">
              <a:buFont typeface="+mj-lt"/>
              <a:buAutoNum type="arabicPeriod"/>
            </a:pPr>
            <a:r>
              <a:rPr lang="ru-RU" dirty="0"/>
              <a:t>Если кегля не одна, повторяет алгоритм несколько раз.</a:t>
            </a:r>
          </a:p>
        </p:txBody>
      </p:sp>
    </p:spTree>
    <p:extLst>
      <p:ext uri="{BB962C8B-B14F-4D97-AF65-F5344CB8AC3E}">
        <p14:creationId xmlns:p14="http://schemas.microsoft.com/office/powerpoint/2010/main" val="12434320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Напишем программу по алгоритму</a:t>
            </a:r>
          </a:p>
        </p:txBody>
      </p:sp>
    </p:spTree>
    <p:extLst>
      <p:ext uri="{BB962C8B-B14F-4D97-AF65-F5344CB8AC3E}">
        <p14:creationId xmlns:p14="http://schemas.microsoft.com/office/powerpoint/2010/main" val="607147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Соревнования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+mj-lt"/>
              </a:rPr>
              <a:t>Движение по линии</a:t>
            </a:r>
          </a:p>
        </p:txBody>
      </p:sp>
      <p:pic>
        <p:nvPicPr>
          <p:cNvPr id="1026" name="Picture 2" descr="C:\Users\Xiaomi\Desktop\Работа\Новые презентации\Кегельринг\roboli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63" y="2709084"/>
            <a:ext cx="4756825" cy="356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iaomi\Desktop\Работа\Новые презентации\Кегельринг\maxresdefaul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4603" y="2709084"/>
            <a:ext cx="6342434" cy="3567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2606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8596534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Для начала научим робота обнаруживать кеглю </a:t>
            </a:r>
            <a:br>
              <a:rPr lang="ru-RU" dirty="0"/>
            </a:br>
            <a:r>
              <a:rPr lang="ru-RU" dirty="0"/>
              <a:t>и останавливаться точно напротив нее. </a:t>
            </a:r>
          </a:p>
          <a:p>
            <a:pPr marL="0" indent="0">
              <a:buNone/>
            </a:pPr>
            <a:r>
              <a:rPr lang="ru-RU" dirty="0"/>
              <a:t>Для этого нужно выяснить, на каком расстоянии от робота находится кегля. Подключим </a:t>
            </a:r>
            <a:r>
              <a:rPr lang="en-US" dirty="0"/>
              <a:t>EV3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к компьютеру и выставим его в центр круга </a:t>
            </a:r>
            <a:br>
              <a:rPr lang="ru-RU" dirty="0"/>
            </a:br>
            <a:r>
              <a:rPr lang="ru-RU" dirty="0"/>
              <a:t>точно напротив кегли. </a:t>
            </a:r>
          </a:p>
          <a:p>
            <a:pPr marL="0" indent="0">
              <a:buNone/>
            </a:pPr>
            <a:r>
              <a:rPr lang="ru-RU" dirty="0"/>
              <a:t>Достаточно проверить это только на одном роботе, у остальных расстояние будет совпадать.</a:t>
            </a:r>
          </a:p>
        </p:txBody>
      </p:sp>
    </p:spTree>
    <p:extLst>
      <p:ext uri="{BB962C8B-B14F-4D97-AF65-F5344CB8AC3E}">
        <p14:creationId xmlns:p14="http://schemas.microsoft.com/office/powerpoint/2010/main" val="309210197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6976281" cy="494116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+mj-lt"/>
              </a:rPr>
              <a:t>Создадим новый проект.</a:t>
            </a:r>
          </a:p>
          <a:p>
            <a:pPr marL="0" indent="0">
              <a:buNone/>
            </a:pPr>
            <a:r>
              <a:rPr lang="ru-RU" dirty="0"/>
              <a:t>На </a:t>
            </a:r>
            <a:r>
              <a:rPr lang="ru-RU" dirty="0">
                <a:latin typeface="+mj-lt"/>
              </a:rPr>
              <a:t>"Странице аппаратных средств"</a:t>
            </a:r>
            <a:r>
              <a:rPr lang="ru-RU" dirty="0"/>
              <a:t>, находящейся в правом нижнем углу среды программирования, выберем вкладку </a:t>
            </a:r>
            <a:r>
              <a:rPr lang="ru-RU" dirty="0">
                <a:latin typeface="+mj-lt"/>
              </a:rPr>
              <a:t>"Представление порта</a:t>
            </a:r>
            <a:r>
              <a:rPr lang="en-US" dirty="0">
                <a:latin typeface="+mj-lt"/>
              </a:rPr>
              <a:t>”</a:t>
            </a:r>
            <a:r>
              <a:rPr lang="ru-RU" b="1" dirty="0"/>
              <a:t>.</a:t>
            </a:r>
            <a:endParaRPr lang="ru-RU" dirty="0"/>
          </a:p>
          <a:p>
            <a:pPr marL="0" indent="0">
              <a:buNone/>
            </a:pPr>
            <a:r>
              <a:rPr lang="ru-RU" dirty="0">
                <a:latin typeface="+mj-lt"/>
              </a:rPr>
              <a:t>Ультразвуковой датчик </a:t>
            </a:r>
            <a:r>
              <a:rPr lang="ru-RU" dirty="0"/>
              <a:t>показывает значение </a:t>
            </a:r>
            <a:r>
              <a:rPr lang="ru-RU" dirty="0">
                <a:latin typeface="+mj-lt"/>
              </a:rPr>
              <a:t>26,3</a:t>
            </a:r>
            <a:r>
              <a:rPr lang="ru-RU" dirty="0"/>
              <a:t>. Это расстояние до кегли </a:t>
            </a:r>
            <a:br>
              <a:rPr lang="ru-RU" dirty="0"/>
            </a:br>
            <a:r>
              <a:rPr lang="ru-RU" dirty="0"/>
              <a:t>в сантиметрах, и оно может немного отличаться. Это зависит от радиуса нашего поля.</a:t>
            </a:r>
          </a:p>
        </p:txBody>
      </p:sp>
      <p:pic>
        <p:nvPicPr>
          <p:cNvPr id="9219" name="Picture 3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705" y="4225394"/>
            <a:ext cx="4397459" cy="170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72478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0"/>
            <a:ext cx="8740913" cy="18346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Теперь, когда мы знаем расстояние до кегли, можно научить робота останавливаться точно напротив нее. Нужно задать </a:t>
            </a:r>
            <a:r>
              <a:rPr lang="ru-RU" dirty="0">
                <a:latin typeface="+mj-lt"/>
              </a:rPr>
              <a:t>вращение робота </a:t>
            </a:r>
            <a:r>
              <a:rPr lang="ru-RU" dirty="0"/>
              <a:t>вокруг своей оси.</a:t>
            </a:r>
          </a:p>
        </p:txBody>
      </p:sp>
      <p:pic>
        <p:nvPicPr>
          <p:cNvPr id="10242" name="Picture 2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8358" y="1644133"/>
            <a:ext cx="3338680" cy="1509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755" y="4876801"/>
            <a:ext cx="7444283" cy="153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2"/>
          <p:cNvSpPr txBox="1">
            <a:spLocks/>
          </p:cNvSpPr>
          <p:nvPr/>
        </p:nvSpPr>
        <p:spPr>
          <a:xfrm>
            <a:off x="249859" y="3387052"/>
            <a:ext cx="11607179" cy="30297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Когда датчик расстояния увидит кеглю, нужно </a:t>
            </a:r>
            <a:r>
              <a:rPr lang="ru-RU" dirty="0">
                <a:latin typeface="+mj-lt"/>
              </a:rPr>
              <a:t>остановиться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Для этого используем </a:t>
            </a:r>
            <a:r>
              <a:rPr lang="ru-RU" dirty="0">
                <a:latin typeface="+mj-lt"/>
              </a:rPr>
              <a:t>блок ожидания </a:t>
            </a:r>
            <a:r>
              <a:rPr lang="ru-RU" dirty="0"/>
              <a:t>с параметром </a:t>
            </a:r>
            <a:br>
              <a:rPr lang="ru-RU" dirty="0"/>
            </a:br>
            <a:r>
              <a:rPr lang="en-US" dirty="0">
                <a:latin typeface="+mj-lt"/>
              </a:rPr>
              <a:t>“</a:t>
            </a:r>
            <a:r>
              <a:rPr lang="ru-RU" dirty="0">
                <a:latin typeface="+mj-lt"/>
              </a:rPr>
              <a:t>датчик расстояния</a:t>
            </a:r>
            <a:r>
              <a:rPr lang="en-US" dirty="0">
                <a:latin typeface="+mj-lt"/>
              </a:rPr>
              <a:t>”</a:t>
            </a:r>
            <a:r>
              <a:rPr lang="ru-RU" dirty="0"/>
              <a:t>, а пороговое значение укажем немного больше, чем расстояние </a:t>
            </a:r>
            <a:br>
              <a:rPr lang="ru-RU" dirty="0"/>
            </a:br>
            <a:r>
              <a:rPr lang="ru-RU" dirty="0"/>
              <a:t>от кегли до робота. </a:t>
            </a:r>
            <a:br>
              <a:rPr lang="ru-RU" dirty="0"/>
            </a:br>
            <a:r>
              <a:rPr lang="ru-RU" dirty="0"/>
              <a:t>К примеру, 35.</a:t>
            </a:r>
          </a:p>
        </p:txBody>
      </p:sp>
    </p:spTree>
    <p:extLst>
      <p:ext uri="{BB962C8B-B14F-4D97-AF65-F5344CB8AC3E}">
        <p14:creationId xmlns:p14="http://schemas.microsoft.com/office/powerpoint/2010/main" val="1512288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11746136" cy="770782"/>
          </a:xfrm>
        </p:spPr>
        <p:txBody>
          <a:bodyPr/>
          <a:lstStyle/>
          <a:p>
            <a:pPr marL="0" indent="0">
              <a:buNone/>
            </a:pPr>
            <a:r>
              <a:rPr lang="ru-RU" dirty="0">
                <a:latin typeface="+mj-lt"/>
              </a:rPr>
              <a:t>Загрузим программу в робота и проверим ее работоспособность. </a:t>
            </a: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242838" y="2201542"/>
            <a:ext cx="11746136" cy="45825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dirty="0"/>
              <a:t>Как вы можете заметить, робот останавливается не совсем точно напротив кегли. Это связано с тем, что датчик может обнаруживать предмет не только строго напротив себя, но и на некотором отклонении от направления взгляда датчика. </a:t>
            </a:r>
          </a:p>
          <a:p>
            <a:pPr marL="0" indent="0">
              <a:buNone/>
            </a:pPr>
            <a:r>
              <a:rPr lang="ru-RU" dirty="0"/>
              <a:t>В этом случае можно увеличить </a:t>
            </a:r>
            <a:r>
              <a:rPr lang="ru-RU" dirty="0">
                <a:latin typeface="+mj-lt"/>
              </a:rPr>
              <a:t>скорость вращения</a:t>
            </a:r>
            <a:r>
              <a:rPr lang="ru-RU" dirty="0"/>
              <a:t>. </a:t>
            </a:r>
            <a:br>
              <a:rPr lang="ru-RU" dirty="0"/>
            </a:br>
            <a:r>
              <a:rPr lang="ru-RU" dirty="0"/>
              <a:t>Подберите такую скорость, </a:t>
            </a:r>
            <a:br>
              <a:rPr lang="ru-RU" dirty="0"/>
            </a:br>
            <a:r>
              <a:rPr lang="ru-RU" dirty="0"/>
              <a:t>при которой робот будет </a:t>
            </a:r>
            <a:br>
              <a:rPr lang="ru-RU" dirty="0"/>
            </a:br>
            <a:r>
              <a:rPr lang="ru-RU" dirty="0"/>
              <a:t>останавливаться </a:t>
            </a:r>
            <a:br>
              <a:rPr lang="ru-RU" dirty="0"/>
            </a:br>
            <a:r>
              <a:rPr lang="ru-RU" dirty="0"/>
              <a:t>строго напротив кегли.</a:t>
            </a:r>
          </a:p>
        </p:txBody>
      </p:sp>
      <p:pic>
        <p:nvPicPr>
          <p:cNvPr id="11266" name="Picture 2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968" y="4819051"/>
            <a:ext cx="6916070" cy="1484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2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7553797" cy="424493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Кеглю мы обнаружили, теперь нужно вытолкнуть ее за пределы поля</a:t>
            </a:r>
          </a:p>
          <a:p>
            <a:pPr marL="0" indent="0">
              <a:buNone/>
            </a:pPr>
            <a:r>
              <a:rPr lang="ru-RU" dirty="0"/>
              <a:t>Определять границу поля будем с помощью </a:t>
            </a:r>
            <a:r>
              <a:rPr lang="ru-RU" dirty="0">
                <a:latin typeface="+mj-lt"/>
              </a:rPr>
              <a:t>блока ожидания </a:t>
            </a:r>
            <a:r>
              <a:rPr lang="ru-RU" dirty="0"/>
              <a:t>и </a:t>
            </a:r>
            <a:r>
              <a:rPr lang="ru-RU" dirty="0">
                <a:latin typeface="+mj-lt"/>
              </a:rPr>
              <a:t>датчика цвета</a:t>
            </a:r>
            <a:r>
              <a:rPr lang="ru-RU" dirty="0"/>
              <a:t>. Есть два варианта параметра:</a:t>
            </a:r>
          </a:p>
          <a:p>
            <a:pPr marL="514350" indent="-514350">
              <a:buAutoNum type="arabicPeriod"/>
            </a:pPr>
            <a:r>
              <a:rPr lang="ru-RU" dirty="0"/>
              <a:t>Сравнение цвета.</a:t>
            </a:r>
          </a:p>
          <a:p>
            <a:pPr marL="514350" indent="-514350">
              <a:buAutoNum type="arabicPeriod"/>
            </a:pPr>
            <a:r>
              <a:rPr lang="ru-RU" dirty="0"/>
              <a:t>Сравнение яркости отраженного света.</a:t>
            </a:r>
          </a:p>
          <a:p>
            <a:pPr marL="0" indent="0">
              <a:buNone/>
            </a:pPr>
            <a:r>
              <a:rPr lang="ru-RU" dirty="0"/>
              <a:t>Используем второй вариант.</a:t>
            </a:r>
          </a:p>
        </p:txBody>
      </p:sp>
      <p:pic>
        <p:nvPicPr>
          <p:cNvPr id="12290" name="Picture 2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554" y="1459004"/>
            <a:ext cx="2958084" cy="2157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5554" y="3896076"/>
            <a:ext cx="3288579" cy="194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41A2A56-0823-4B22-8CB6-F2BA234448AF}"/>
              </a:ext>
            </a:extLst>
          </p:cNvPr>
          <p:cNvSpPr txBox="1"/>
          <p:nvPr/>
        </p:nvSpPr>
        <p:spPr>
          <a:xfrm>
            <a:off x="8128249" y="1640630"/>
            <a:ext cx="497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</a:rPr>
              <a:t>1.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B692EA-911F-4A50-BCB3-9D09B405002A}"/>
              </a:ext>
            </a:extLst>
          </p:cNvPr>
          <p:cNvSpPr txBox="1"/>
          <p:nvPr/>
        </p:nvSpPr>
        <p:spPr>
          <a:xfrm>
            <a:off x="8128249" y="4024638"/>
            <a:ext cx="4973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/>
                </a:solidFill>
                <a:latin typeface="+mj-lt"/>
              </a:rPr>
              <a:t>2.</a:t>
            </a:r>
          </a:p>
        </p:txBody>
      </p:sp>
    </p:spTree>
    <p:extLst>
      <p:ext uri="{BB962C8B-B14F-4D97-AF65-F5344CB8AC3E}">
        <p14:creationId xmlns:p14="http://schemas.microsoft.com/office/powerpoint/2010/main" val="96165038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8029964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Определить пороговое значение можно также, как и для ультразвукового датчика – </a:t>
            </a:r>
            <a:br>
              <a:rPr lang="ru-RU" dirty="0"/>
            </a:br>
            <a:r>
              <a:rPr lang="ru-RU" dirty="0"/>
              <a:t>с помощью </a:t>
            </a:r>
            <a:r>
              <a:rPr lang="en-US" dirty="0"/>
              <a:t>“</a:t>
            </a:r>
            <a:r>
              <a:rPr lang="ru-RU" dirty="0">
                <a:latin typeface="+mj-lt"/>
              </a:rPr>
              <a:t>Страницы аппаратных средств</a:t>
            </a:r>
            <a:r>
              <a:rPr lang="en-US" dirty="0"/>
              <a:t>”</a:t>
            </a:r>
            <a:r>
              <a:rPr lang="ru-RU" dirty="0"/>
              <a:t>.</a:t>
            </a:r>
          </a:p>
          <a:p>
            <a:pPr marL="0" indent="0">
              <a:buNone/>
            </a:pPr>
            <a:r>
              <a:rPr lang="ru-RU" dirty="0"/>
              <a:t>Для черного цвета оно будет равно 7 – 10, зависит от освещения в помещении.</a:t>
            </a:r>
          </a:p>
          <a:p>
            <a:pPr marL="0" indent="0">
              <a:buNone/>
            </a:pPr>
            <a:r>
              <a:rPr lang="ru-RU" dirty="0"/>
              <a:t>Укажем значение чуть больше, к примеру 15.</a:t>
            </a:r>
          </a:p>
        </p:txBody>
      </p:sp>
      <p:pic>
        <p:nvPicPr>
          <p:cNvPr id="5" name="Picture 3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4756" y="3885677"/>
            <a:ext cx="3450620" cy="203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562328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Итак, после обнаружения кегли робот должен поехать вперед </a:t>
            </a:r>
            <a:br>
              <a:rPr lang="ru-RU" dirty="0"/>
            </a:br>
            <a:r>
              <a:rPr lang="ru-RU" dirty="0"/>
              <a:t>и остановиться после обнаружения черной линии.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4338" name="Picture 2" descr="C:\Users\Xiaomi\Desktop\Работа\Новые презентации\Кегельринг\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7087" y="2885923"/>
            <a:ext cx="8901820" cy="237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165038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5694007" cy="4941166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Теперь робот должен вернуться на исходную позицию, то есть </a:t>
            </a:r>
            <a:br>
              <a:rPr lang="ru-RU" dirty="0"/>
            </a:br>
            <a:r>
              <a:rPr lang="ru-RU" dirty="0"/>
              <a:t>в центр круга. Для этого узнаем расстояние, которое он проехал.</a:t>
            </a:r>
          </a:p>
          <a:p>
            <a:pPr marL="0" indent="0">
              <a:buNone/>
            </a:pPr>
            <a:r>
              <a:rPr lang="ru-RU" dirty="0"/>
              <a:t>Блок </a:t>
            </a:r>
            <a:r>
              <a:rPr lang="ru-RU" dirty="0">
                <a:latin typeface="+mj-lt"/>
              </a:rPr>
              <a:t>"Вращение мотора</a:t>
            </a:r>
            <a:r>
              <a:rPr lang="ru-RU" dirty="0"/>
              <a:t>"</a:t>
            </a:r>
            <a:r>
              <a:rPr lang="ru-RU" dirty="0">
                <a:latin typeface="+mj-lt"/>
              </a:rPr>
              <a:t> </a:t>
            </a:r>
            <a:r>
              <a:rPr lang="ru-RU" dirty="0"/>
              <a:t>позволяет получать </a:t>
            </a:r>
            <a:br>
              <a:rPr lang="ru-RU" dirty="0"/>
            </a:br>
            <a:r>
              <a:rPr lang="ru-RU" dirty="0"/>
              <a:t>и обрабатывать </a:t>
            </a:r>
            <a:br>
              <a:rPr lang="ru-RU" dirty="0"/>
            </a:br>
            <a:r>
              <a:rPr lang="ru-RU" dirty="0"/>
              <a:t>это значение в программе.</a:t>
            </a:r>
          </a:p>
        </p:txBody>
      </p:sp>
      <p:pic>
        <p:nvPicPr>
          <p:cNvPr id="4" name="Picture 2" descr="C:\Users\Xiaomi\Desktop\Работа\Новые презентации\Кегельринг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0706" y="2024833"/>
            <a:ext cx="5354009" cy="311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150239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7671189" cy="4582572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Перед началом движения обязательно нужно обнулить значение </a:t>
            </a:r>
            <a:r>
              <a:rPr lang="en-US" dirty="0">
                <a:latin typeface="+mj-lt"/>
              </a:rPr>
              <a:t>“</a:t>
            </a:r>
            <a:r>
              <a:rPr lang="ru-RU" dirty="0">
                <a:latin typeface="+mj-lt"/>
              </a:rPr>
              <a:t>Вращения мотора</a:t>
            </a:r>
            <a:r>
              <a:rPr lang="en-US" dirty="0">
                <a:latin typeface="+mj-lt"/>
              </a:rPr>
              <a:t>”</a:t>
            </a:r>
            <a:r>
              <a:rPr lang="ru-RU" dirty="0"/>
              <a:t>, чтобы программа не запомнила расстояние, пройденное до этого. Режим </a:t>
            </a:r>
            <a:r>
              <a:rPr lang="ru-RU" dirty="0">
                <a:latin typeface="+mj-lt"/>
              </a:rPr>
              <a:t>"Сброс" </a:t>
            </a:r>
            <a:r>
              <a:rPr lang="ru-RU" dirty="0"/>
              <a:t>блока </a:t>
            </a:r>
            <a:r>
              <a:rPr lang="ru-RU" dirty="0">
                <a:latin typeface="+mj-lt"/>
              </a:rPr>
              <a:t>"Вращение мотора" </a:t>
            </a:r>
            <a:r>
              <a:rPr lang="ru-RU" dirty="0"/>
              <a:t>устанавливает нулевое значение датчика и отсчет оборотов начинается сначала.</a:t>
            </a:r>
          </a:p>
        </p:txBody>
      </p:sp>
      <p:pic>
        <p:nvPicPr>
          <p:cNvPr id="1028" name="Picture 4" descr="C:\Users\Xiaomi\Desktop\Работа\Новые презентации\Кегельринг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601" y="1642517"/>
            <a:ext cx="2737604" cy="324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9810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Передадим значение с датчика </a:t>
            </a:r>
            <a:r>
              <a:rPr lang="en-US" dirty="0">
                <a:latin typeface="+mj-lt"/>
              </a:rPr>
              <a:t>“</a:t>
            </a:r>
            <a:r>
              <a:rPr lang="ru-RU" dirty="0">
                <a:latin typeface="+mj-lt"/>
              </a:rPr>
              <a:t>Вращение мотора</a:t>
            </a:r>
            <a:r>
              <a:rPr lang="en-US" dirty="0">
                <a:latin typeface="+mj-lt"/>
              </a:rPr>
              <a:t>”</a:t>
            </a:r>
            <a:r>
              <a:rPr lang="ru-RU" dirty="0">
                <a:latin typeface="+mj-lt"/>
              </a:rPr>
              <a:t> </a:t>
            </a:r>
            <a:r>
              <a:rPr lang="ru-RU" dirty="0"/>
              <a:t>на блок </a:t>
            </a:r>
            <a:br>
              <a:rPr lang="ru-RU" dirty="0"/>
            </a:br>
            <a:r>
              <a:rPr lang="en-US" b="1" dirty="0"/>
              <a:t>“</a:t>
            </a:r>
            <a:r>
              <a:rPr lang="ru-RU" dirty="0">
                <a:latin typeface="+mj-lt"/>
              </a:rPr>
              <a:t>Рулевое управление</a:t>
            </a:r>
            <a:r>
              <a:rPr lang="en-US" dirty="0">
                <a:latin typeface="+mj-lt"/>
              </a:rPr>
              <a:t>”</a:t>
            </a:r>
            <a:r>
              <a:rPr lang="ru-RU" dirty="0"/>
              <a:t>. Важно, чтобы пройденное расстояние </a:t>
            </a:r>
            <a:br>
              <a:rPr lang="ru-RU" dirty="0"/>
            </a:br>
            <a:r>
              <a:rPr lang="ru-RU" dirty="0"/>
              <a:t>и работа моторов измерялись в градусах. </a:t>
            </a:r>
          </a:p>
        </p:txBody>
      </p:sp>
      <p:pic>
        <p:nvPicPr>
          <p:cNvPr id="1026" name="Picture 2" descr="C:\Users\Xiaomi\Desktop\Работа\Новые презентации\Кегельринг 2.0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652" y="3429000"/>
            <a:ext cx="6578590" cy="2493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041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Xiaomi\Desktop\Работа\Новые презентации\Кегельринг\РТТ-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3"/>
          <a:stretch/>
        </p:blipFill>
        <p:spPr bwMode="auto">
          <a:xfrm>
            <a:off x="3776528" y="1889360"/>
            <a:ext cx="5172919" cy="5172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Соревнования</a:t>
            </a:r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ru-RU" sz="4000" dirty="0">
                <a:latin typeface="+mj-lt"/>
              </a:rPr>
              <a:t>Лабиринт</a:t>
            </a:r>
          </a:p>
        </p:txBody>
      </p:sp>
    </p:spTree>
    <p:extLst>
      <p:ext uri="{BB962C8B-B14F-4D97-AF65-F5344CB8AC3E}">
        <p14:creationId xmlns:p14="http://schemas.microsoft.com/office/powerpoint/2010/main" val="110185036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Программирование</a:t>
            </a:r>
          </a:p>
        </p:txBody>
      </p:sp>
      <p:pic>
        <p:nvPicPr>
          <p:cNvPr id="4099" name="Picture 3" descr="C:\Users\Xiaomi\Desktop\Работа\Новые презентации\Кегельринг\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9" y="2408663"/>
            <a:ext cx="11650495" cy="3109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5599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Соревнования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ru-RU" sz="4000" dirty="0" err="1">
                <a:latin typeface="+mj-lt"/>
              </a:rPr>
              <a:t>Кегельринг</a:t>
            </a:r>
            <a:endParaRPr lang="ru-RU" sz="4000" dirty="0">
              <a:latin typeface="+mj-lt"/>
            </a:endParaRPr>
          </a:p>
        </p:txBody>
      </p:sp>
      <p:pic>
        <p:nvPicPr>
          <p:cNvPr id="3074" name="Picture 2" descr="C:\Users\Xiaomi\Desktop\Работа\Новые презентации\Кегельринг\Kegelrin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6359" y="2598299"/>
            <a:ext cx="5403850" cy="351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7532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Давайте для начала разберемся, какие задачи должен выполнять наш робот:</a:t>
            </a:r>
          </a:p>
          <a:p>
            <a:pPr marL="514350" indent="-514350">
              <a:buAutoNum type="arabicPeriod"/>
            </a:pPr>
            <a:r>
              <a:rPr lang="ru-RU" dirty="0"/>
              <a:t>Найти кеглю на поле</a:t>
            </a:r>
          </a:p>
          <a:p>
            <a:pPr marL="514350" indent="-514350">
              <a:buAutoNum type="arabicPeriod"/>
            </a:pPr>
            <a:r>
              <a:rPr lang="ru-RU" dirty="0"/>
              <a:t>Вытолкнуть кеглю за пределы поля </a:t>
            </a:r>
          </a:p>
          <a:p>
            <a:pPr marL="514350" indent="-514350">
              <a:buAutoNum type="arabicPeriod"/>
            </a:pPr>
            <a:r>
              <a:rPr lang="ru-RU" dirty="0"/>
              <a:t>Вернуться в начальную позицию</a:t>
            </a:r>
          </a:p>
          <a:p>
            <a:pPr marL="514350" indent="-514350">
              <a:buAutoNum type="arabicPeriod"/>
            </a:pPr>
            <a:r>
              <a:rPr lang="ru-RU" dirty="0"/>
              <a:t>Повторить алгоритм до тех пор, пока не вытолкнет все кегли</a:t>
            </a:r>
          </a:p>
        </p:txBody>
      </p:sp>
    </p:spTree>
    <p:extLst>
      <p:ext uri="{BB962C8B-B14F-4D97-AF65-F5344CB8AC3E}">
        <p14:creationId xmlns:p14="http://schemas.microsoft.com/office/powerpoint/2010/main" val="1240141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/>
              <a:t>Кегельринг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26624" y="1594391"/>
            <a:ext cx="11746136" cy="2004843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Робот стартует в центре круга (поля) </a:t>
            </a:r>
          </a:p>
          <a:p>
            <a:pPr marL="0" indent="0">
              <a:buNone/>
            </a:pPr>
            <a:r>
              <a:rPr lang="ru-RU" dirty="0"/>
              <a:t>Что поможет роботу определить, </a:t>
            </a:r>
            <a:br>
              <a:rPr lang="ru-RU" dirty="0"/>
            </a:br>
            <a:r>
              <a:rPr lang="ru-RU" dirty="0"/>
              <a:t>находится перед ним кегля или нет?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Xiaomi\Desktop\Работа\Новые презентации\Кегельринг\kegelring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4141" y="1740102"/>
            <a:ext cx="4425376" cy="4425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223381" y="3361583"/>
            <a:ext cx="11746136" cy="21831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94" indent="-228594" algn="l" defTabSz="914377" rtl="0" eaLnBrk="1" latinLnBrk="0" hangingPunct="1">
              <a:lnSpc>
                <a:spcPct val="100000"/>
              </a:lnSpc>
              <a:spcBef>
                <a:spcPts val="1200"/>
              </a:spcBef>
              <a:buClr>
                <a:srgbClr val="49453E"/>
              </a:buClr>
              <a:buSzPct val="100000"/>
              <a:buFont typeface="Arial" panose="020B0604020202020204" pitchFamily="34" charset="0"/>
              <a:buChar char="•"/>
              <a:defRPr sz="2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1pPr>
            <a:lvl2pPr marL="685783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Clr>
                <a:srgbClr val="49453E"/>
              </a:buClr>
              <a:buFont typeface="Arial" panose="020B0604020202020204" pitchFamily="34" charset="0"/>
              <a:buChar char="•"/>
              <a:defRPr sz="24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2pPr>
            <a:lvl3pPr marL="1142971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20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3pPr>
            <a:lvl4pPr marL="1600160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4pPr>
            <a:lvl5pPr marL="2057349" indent="-228594" algn="l" defTabSz="914377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49453E"/>
                </a:solidFill>
                <a:latin typeface="+mn-lt"/>
                <a:ea typeface="+mn-ea"/>
                <a:cs typeface="+mn-cs"/>
              </a:defRPr>
            </a:lvl5pPr>
            <a:lvl6pPr marL="2514537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726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91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10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/>
              <a:t>Правильно, датчик расстояния.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/>
          </a:p>
        </p:txBody>
      </p:sp>
      <p:pic>
        <p:nvPicPr>
          <p:cNvPr id="1026" name="Picture 2" descr="C:\Users\Xiaomi\Desktop\Работа\Новые презентации\Кегельринг\1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194" y="4195193"/>
            <a:ext cx="3353274" cy="199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7339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6-1"/>
</p:tagLst>
</file>

<file path=ppt/theme/theme1.xml><?xml version="1.0" encoding="utf-8"?>
<a:theme xmlns:a="http://schemas.openxmlformats.org/drawingml/2006/main" name="1_robot7">
  <a:themeElements>
    <a:clrScheme name="Другая 3">
      <a:dk1>
        <a:sysClr val="windowText" lastClr="000000"/>
      </a:dk1>
      <a:lt1>
        <a:sysClr val="window" lastClr="FFFFFF"/>
      </a:lt1>
      <a:dk2>
        <a:srgbClr val="49453E"/>
      </a:dk2>
      <a:lt2>
        <a:srgbClr val="E7E6E6"/>
      </a:lt2>
      <a:accent1>
        <a:srgbClr val="5B9BD5"/>
      </a:accent1>
      <a:accent2>
        <a:srgbClr val="FEBC43"/>
      </a:accent2>
      <a:accent3>
        <a:srgbClr val="44546A"/>
      </a:accent3>
      <a:accent4>
        <a:srgbClr val="ED7D31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Roboto">
      <a:majorFont>
        <a:latin typeface="Roboto Medium"/>
        <a:ea typeface=""/>
        <a:cs typeface=""/>
      </a:majorFont>
      <a:minorFont>
        <a:latin typeface="Roboto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obot7" id="{6AFC89B6-8BB1-4D20-87E4-D0D447EE7E9A}" vid="{FB45A4C1-8071-4518-9762-C5C23AFDF8C2}"/>
    </a:ext>
  </a:extLst>
</a:theme>
</file>

<file path=ppt/theme/theme2.xml><?xml version="1.0" encoding="utf-8"?>
<a:theme xmlns:a="http://schemas.openxmlformats.org/drawingml/2006/main" name="Базис">
  <a:themeElements>
    <a:clrScheme name="Индикатор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Базис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Базис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robot7</Template>
  <TotalTime>5860</TotalTime>
  <Words>1248</Words>
  <Application>Microsoft Office PowerPoint</Application>
  <PresentationFormat>Широкоэкранный</PresentationFormat>
  <Paragraphs>250</Paragraphs>
  <Slides>60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60</vt:i4>
      </vt:variant>
    </vt:vector>
  </HeadingPairs>
  <TitlesOfParts>
    <vt:vector size="68" baseType="lpstr">
      <vt:lpstr>Arial</vt:lpstr>
      <vt:lpstr>Roboto Light</vt:lpstr>
      <vt:lpstr>Corbel</vt:lpstr>
      <vt:lpstr>Calibri</vt:lpstr>
      <vt:lpstr>Times New Roman</vt:lpstr>
      <vt:lpstr>Roboto Medium</vt:lpstr>
      <vt:lpstr>1_robot7</vt:lpstr>
      <vt:lpstr>Базис</vt:lpstr>
      <vt:lpstr>Кегельринг </vt:lpstr>
      <vt:lpstr>Повторяем правила:</vt:lpstr>
      <vt:lpstr>Соревнования</vt:lpstr>
      <vt:lpstr>Соревнования</vt:lpstr>
      <vt:lpstr>Соревнования</vt:lpstr>
      <vt:lpstr>Соревнования</vt:lpstr>
      <vt:lpstr>Соревнования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Кегельринг</vt:lpstr>
      <vt:lpstr>Алгоритм</vt:lpstr>
      <vt:lpstr>Разработка алгоритма</vt:lpstr>
      <vt:lpstr>Разработка алгоритма</vt:lpstr>
      <vt:lpstr>Разработка алгоритма</vt:lpstr>
      <vt:lpstr>Разработка алгоритма</vt:lpstr>
      <vt:lpstr>Разработка алгоритма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  <vt:lpstr>Программирование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6-1</dc:title>
  <dc:creator>Дмитрий Матвеев</dc:creator>
  <cp:lastModifiedBy>Хмячина Екатерина Алексеевна</cp:lastModifiedBy>
  <cp:revision>175</cp:revision>
  <dcterms:created xsi:type="dcterms:W3CDTF">2016-09-19T17:41:07Z</dcterms:created>
  <dcterms:modified xsi:type="dcterms:W3CDTF">2022-11-10T15:47:37Z</dcterms:modified>
</cp:coreProperties>
</file>