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9" r:id="rId1"/>
    <p:sldMasterId id="2147483716" r:id="rId2"/>
  </p:sldMasterIdLst>
  <p:notesMasterIdLst>
    <p:notesMasterId r:id="rId82"/>
  </p:notesMasterIdLst>
  <p:sldIdLst>
    <p:sldId id="478" r:id="rId3"/>
    <p:sldId id="479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1" r:id="rId16"/>
    <p:sldId id="492" r:id="rId17"/>
    <p:sldId id="493" r:id="rId18"/>
    <p:sldId id="494" r:id="rId19"/>
    <p:sldId id="495" r:id="rId20"/>
    <p:sldId id="496" r:id="rId21"/>
    <p:sldId id="497" r:id="rId22"/>
    <p:sldId id="498" r:id="rId23"/>
    <p:sldId id="499" r:id="rId24"/>
    <p:sldId id="500" r:id="rId25"/>
    <p:sldId id="501" r:id="rId26"/>
    <p:sldId id="502" r:id="rId27"/>
    <p:sldId id="503" r:id="rId28"/>
    <p:sldId id="504" r:id="rId29"/>
    <p:sldId id="505" r:id="rId30"/>
    <p:sldId id="506" r:id="rId31"/>
    <p:sldId id="507" r:id="rId32"/>
    <p:sldId id="508" r:id="rId33"/>
    <p:sldId id="509" r:id="rId34"/>
    <p:sldId id="510" r:id="rId35"/>
    <p:sldId id="511" r:id="rId36"/>
    <p:sldId id="512" r:id="rId37"/>
    <p:sldId id="513" r:id="rId38"/>
    <p:sldId id="514" r:id="rId39"/>
    <p:sldId id="515" r:id="rId40"/>
    <p:sldId id="516" r:id="rId41"/>
    <p:sldId id="517" r:id="rId42"/>
    <p:sldId id="518" r:id="rId43"/>
    <p:sldId id="519" r:id="rId44"/>
    <p:sldId id="520" r:id="rId45"/>
    <p:sldId id="521" r:id="rId46"/>
    <p:sldId id="522" r:id="rId47"/>
    <p:sldId id="523" r:id="rId48"/>
    <p:sldId id="524" r:id="rId49"/>
    <p:sldId id="525" r:id="rId50"/>
    <p:sldId id="526" r:id="rId51"/>
    <p:sldId id="527" r:id="rId52"/>
    <p:sldId id="528" r:id="rId53"/>
    <p:sldId id="529" r:id="rId54"/>
    <p:sldId id="530" r:id="rId55"/>
    <p:sldId id="531" r:id="rId56"/>
    <p:sldId id="532" r:id="rId57"/>
    <p:sldId id="533" r:id="rId58"/>
    <p:sldId id="534" r:id="rId59"/>
    <p:sldId id="535" r:id="rId60"/>
    <p:sldId id="536" r:id="rId61"/>
    <p:sldId id="537" r:id="rId62"/>
    <p:sldId id="538" r:id="rId63"/>
    <p:sldId id="539" r:id="rId64"/>
    <p:sldId id="540" r:id="rId65"/>
    <p:sldId id="541" r:id="rId66"/>
    <p:sldId id="542" r:id="rId67"/>
    <p:sldId id="543" r:id="rId68"/>
    <p:sldId id="544" r:id="rId69"/>
    <p:sldId id="545" r:id="rId70"/>
    <p:sldId id="546" r:id="rId71"/>
    <p:sldId id="547" r:id="rId72"/>
    <p:sldId id="548" r:id="rId73"/>
    <p:sldId id="549" r:id="rId74"/>
    <p:sldId id="550" r:id="rId75"/>
    <p:sldId id="551" r:id="rId76"/>
    <p:sldId id="552" r:id="rId77"/>
    <p:sldId id="553" r:id="rId78"/>
    <p:sldId id="554" r:id="rId79"/>
    <p:sldId id="555" r:id="rId80"/>
    <p:sldId id="556" r:id="rId81"/>
  </p:sldIdLst>
  <p:sldSz cx="12192000" cy="6858000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orbel" panose="020B0503020204020204" pitchFamily="34" charset="0"/>
      <p:regular r:id="rId87"/>
      <p:bold r:id="rId88"/>
      <p:italic r:id="rId89"/>
      <p:boldItalic r:id="rId90"/>
    </p:embeddedFont>
    <p:embeddedFont>
      <p:font typeface="Roboto Light" panose="02000000000000000000" pitchFamily="2" charset="0"/>
      <p:regular r:id="rId91"/>
    </p:embeddedFont>
    <p:embeddedFont>
      <p:font typeface="Roboto Medium" panose="02000000000000000000" pitchFamily="2" charset="0"/>
      <p:regular r:id="rId9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17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EDE"/>
    <a:srgbClr val="EEB339"/>
    <a:srgbClr val="5A297B"/>
    <a:srgbClr val="58277C"/>
    <a:srgbClr val="5E2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12" autoAdjust="0"/>
    <p:restoredTop sz="89332" autoAdjust="0"/>
  </p:normalViewPr>
  <p:slideViewPr>
    <p:cSldViewPr snapToGrid="0">
      <p:cViewPr varScale="1">
        <p:scale>
          <a:sx n="103" d="100"/>
          <a:sy n="103" d="100"/>
        </p:scale>
        <p:origin x="492" y="114"/>
      </p:cViewPr>
      <p:guideLst>
        <p:guide pos="3840"/>
        <p:guide orient="horz" pos="2160"/>
        <p:guide pos="17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5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Relationship Id="rId90" Type="http://schemas.openxmlformats.org/officeDocument/2006/relationships/font" Target="fonts/font8.fntdata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3.fntdata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4.fntdata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3DABD-0957-49A9-9CCE-96616D6293A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71C9E-84ED-4693-912D-FEE2B029F8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2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680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14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083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Дети должны экспериментально подобрать такую</a:t>
            </a:r>
            <a:r>
              <a:rPr lang="ru-RU" baseline="0" dirty="0"/>
              <a:t> мощность второго мотора, чтобы при движении по окружности робот не выезжал за черную линию. </a:t>
            </a:r>
          </a:p>
          <a:p>
            <a:r>
              <a:rPr lang="ru-RU" baseline="0" dirty="0"/>
              <a:t>Важно, чтобы дети сами подобрали значение и понимали, на что влияет увеличение\уменьшение мощности одного из моторов.</a:t>
            </a:r>
          </a:p>
          <a:p>
            <a:r>
              <a:rPr lang="ru-RU" baseline="0" dirty="0"/>
              <a:t>Подобранные значения мы будем использовать через несколько слайдов.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730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079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896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увеличим время работы</a:t>
            </a:r>
            <a:r>
              <a:rPr lang="ru-RU" baseline="0" dirty="0"/>
              <a:t> мотора, то робот выйдет на нужный радиус за более длительное время.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09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прибавить к переменной 2 или 3, то мощность</a:t>
            </a:r>
            <a:r>
              <a:rPr lang="ru-RU" baseline="0" dirty="0"/>
              <a:t> будет возрастать с большей скоростью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812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самом деле 76, но на</a:t>
            </a:r>
            <a:r>
              <a:rPr lang="ru-RU" baseline="0" dirty="0"/>
              <a:t> данном этапе можно не вдаваться в такие подробности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091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Загрузим</a:t>
            </a:r>
            <a:r>
              <a:rPr lang="ru-RU" baseline="0" dirty="0"/>
              <a:t> программу и проверим работоспособность!</a:t>
            </a:r>
            <a:br>
              <a:rPr lang="ru-RU" baseline="0" dirty="0"/>
            </a:br>
            <a:r>
              <a:rPr lang="ru-RU" baseline="0" dirty="0"/>
              <a:t>Если что-то не получается, нужно подсказать ученику, на каком этапе совершается ошибка.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35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Загрузим</a:t>
            </a:r>
            <a:r>
              <a:rPr lang="ru-RU" baseline="0" dirty="0"/>
              <a:t> программу и проверим работоспособность!</a:t>
            </a:r>
            <a:br>
              <a:rPr lang="ru-RU" baseline="0" dirty="0"/>
            </a:br>
            <a:r>
              <a:rPr lang="ru-RU" baseline="0" dirty="0"/>
              <a:t>Если что-то не получается, нужно подсказать ученику, на каком этапе совершается ошибка.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35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729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230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237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Возможно, старый алгоритм имеет смысл только проговорить, чтобы времени точно хватило. Если группа быстро работает, то можно и на практике будет его вспомнить.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608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629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1. Независимое</a:t>
            </a:r>
            <a:r>
              <a:rPr lang="ru-RU" baseline="0" dirty="0"/>
              <a:t> или рулевое управление моторами</a:t>
            </a:r>
            <a:endParaRPr lang="ru-RU" dirty="0"/>
          </a:p>
          <a:p>
            <a:r>
              <a:rPr lang="ru-RU" dirty="0"/>
              <a:t>2. Когда увидит перед собой кеглю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52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3. Проехать вперед и остановиться после</a:t>
            </a:r>
            <a:r>
              <a:rPr lang="ru-RU" baseline="0" dirty="0"/>
              <a:t> обнаружения черной линии </a:t>
            </a:r>
          </a:p>
          <a:p>
            <a:r>
              <a:rPr lang="ru-RU" baseline="0" dirty="0"/>
              <a:t>4. Блок </a:t>
            </a:r>
            <a:r>
              <a:rPr lang="en-US" baseline="0" dirty="0"/>
              <a:t>“</a:t>
            </a:r>
            <a:r>
              <a:rPr lang="ru-RU" baseline="0" dirty="0"/>
              <a:t>Вращение мотора</a:t>
            </a:r>
            <a:r>
              <a:rPr lang="en-US" baseline="0" dirty="0"/>
              <a:t>”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982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5. Передадим значение с датчика </a:t>
            </a:r>
            <a:r>
              <a: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ru-RU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Вращение мотора</a:t>
            </a:r>
            <a:r>
              <a: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ru-RU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на блок </a:t>
            </a:r>
            <a:r>
              <a:rPr lang="en-US" b="1" dirty="0"/>
              <a:t>“</a:t>
            </a:r>
            <a:r>
              <a:rPr lang="ru-RU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Рулевое управление</a:t>
            </a:r>
            <a:r>
              <a:rPr lang="en-US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22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0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71C9E-84ED-4693-912D-FEE2B029F8E3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6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670"/>
            <a:ext cx="12192000" cy="6855330"/>
          </a:xfrm>
          <a:prstGeom prst="rect">
            <a:avLst/>
          </a:prstGeom>
          <a:solidFill>
            <a:srgbClr val="FEB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5738" y="2584716"/>
            <a:ext cx="7202075" cy="1885684"/>
          </a:xfrm>
        </p:spPr>
        <p:txBody>
          <a:bodyPr anchor="b"/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5738" y="4923104"/>
            <a:ext cx="7202076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78" y="642209"/>
            <a:ext cx="2256658" cy="2259914"/>
          </a:xfrm>
          <a:prstGeom prst="rect">
            <a:avLst/>
          </a:prstGeom>
          <a:noFill/>
          <a:ln w="0">
            <a:noFill/>
          </a:ln>
          <a:effectLst>
            <a:glow rad="800100">
              <a:schemeClr val="bg1">
                <a:alpha val="24000"/>
              </a:schemeClr>
            </a:glow>
          </a:effectLst>
        </p:spPr>
      </p:pic>
      <p:sp>
        <p:nvSpPr>
          <p:cNvPr id="13" name="Текст 3"/>
          <p:cNvSpPr txBox="1">
            <a:spLocks/>
          </p:cNvSpPr>
          <p:nvPr/>
        </p:nvSpPr>
        <p:spPr>
          <a:xfrm>
            <a:off x="8256587" y="4974587"/>
            <a:ext cx="360045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pc="100" baseline="0" dirty="0"/>
              <a:t>www.a-robotov.ru</a:t>
            </a:r>
            <a:endParaRPr lang="ru-RU" spc="100" baseline="0" dirty="0"/>
          </a:p>
          <a:p>
            <a:pPr algn="ctr">
              <a:lnSpc>
                <a:spcPct val="80000"/>
              </a:lnSpc>
            </a:pPr>
            <a:r>
              <a:rPr lang="en-US" spc="50" baseline="0" dirty="0"/>
              <a:t>mail@a-robotov.ru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+7 (499) 450-39-60</a:t>
            </a:r>
          </a:p>
        </p:txBody>
      </p:sp>
    </p:spTree>
    <p:extLst>
      <p:ext uri="{BB962C8B-B14F-4D97-AF65-F5344CB8AC3E}">
        <p14:creationId xmlns:p14="http://schemas.microsoft.com/office/powerpoint/2010/main" val="3277877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31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49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113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291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002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833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53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262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Заголовок, текст, изображене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33" y="322443"/>
            <a:ext cx="10263475" cy="632402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63" y="1700211"/>
            <a:ext cx="5671233" cy="4656143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defRPr>
                <a:solidFill>
                  <a:srgbClr val="49453E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defRPr>
                <a:solidFill>
                  <a:srgbClr val="49453E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48413" y="1700213"/>
            <a:ext cx="5508623" cy="461168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None/>
              <a:defRPr sz="3200">
                <a:solidFill>
                  <a:srgbClr val="49453E"/>
                </a:solidFill>
                <a:latin typeface="+mn-lt"/>
              </a:defRPr>
            </a:lvl1pPr>
            <a:lvl2pPr marL="457189" indent="0" algn="l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None/>
              <a:defRPr sz="2800">
                <a:solidFill>
                  <a:srgbClr val="49453E"/>
                </a:solidFill>
                <a:latin typeface="+mn-lt"/>
              </a:defRPr>
            </a:lvl2pPr>
            <a:lvl3pPr marL="914377" indent="0" algn="l">
              <a:lnSpc>
                <a:spcPct val="100000"/>
              </a:lnSpc>
              <a:spcBef>
                <a:spcPts val="600"/>
              </a:spcBef>
              <a:buNone/>
              <a:defRPr sz="2400">
                <a:solidFill>
                  <a:srgbClr val="49453E"/>
                </a:solidFill>
                <a:latin typeface="+mn-lt"/>
              </a:defRPr>
            </a:lvl3pPr>
            <a:lvl4pPr marL="1371566" indent="0" algn="l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9453E"/>
                </a:solidFill>
                <a:latin typeface="+mn-lt"/>
              </a:defRPr>
            </a:lvl4pPr>
            <a:lvl5pPr marL="1828755" indent="0" algn="l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9453E"/>
                </a:solidFill>
                <a:latin typeface="+mn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604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13" y="322443"/>
            <a:ext cx="10366110" cy="632402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11746136" cy="4582572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defRPr>
                <a:solidFill>
                  <a:srgbClr val="49453E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defRPr>
                <a:solidFill>
                  <a:srgbClr val="49453E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926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, текст, изображене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33" y="322443"/>
            <a:ext cx="10263475" cy="632402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63" y="1700211"/>
            <a:ext cx="5671233" cy="4656143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defRPr>
                <a:solidFill>
                  <a:srgbClr val="49453E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defRPr>
                <a:solidFill>
                  <a:srgbClr val="49453E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48413" y="1700213"/>
            <a:ext cx="5508623" cy="461168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None/>
              <a:defRPr sz="3200">
                <a:solidFill>
                  <a:srgbClr val="49453E"/>
                </a:solidFill>
                <a:latin typeface="+mn-lt"/>
              </a:defRPr>
            </a:lvl1pPr>
            <a:lvl2pPr marL="457189" indent="0" algn="l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None/>
              <a:defRPr sz="2800">
                <a:solidFill>
                  <a:srgbClr val="49453E"/>
                </a:solidFill>
                <a:latin typeface="+mn-lt"/>
              </a:defRPr>
            </a:lvl2pPr>
            <a:lvl3pPr marL="914377" indent="0" algn="l">
              <a:lnSpc>
                <a:spcPct val="100000"/>
              </a:lnSpc>
              <a:spcBef>
                <a:spcPts val="600"/>
              </a:spcBef>
              <a:buNone/>
              <a:defRPr sz="2400">
                <a:solidFill>
                  <a:srgbClr val="49453E"/>
                </a:solidFill>
                <a:latin typeface="+mn-lt"/>
              </a:defRPr>
            </a:lvl3pPr>
            <a:lvl4pPr marL="1371566" indent="0" algn="l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9453E"/>
                </a:solidFill>
                <a:latin typeface="+mn-lt"/>
              </a:defRPr>
            </a:lvl4pPr>
            <a:lvl5pPr marL="1828755" indent="0" algn="l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9453E"/>
                </a:solidFill>
                <a:latin typeface="+mn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21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31" y="322443"/>
            <a:ext cx="10263475" cy="632402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65" y="1841500"/>
            <a:ext cx="11522075" cy="44704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defRPr>
                <a:solidFill>
                  <a:srgbClr val="49453E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defRPr>
                <a:solidFill>
                  <a:srgbClr val="49453E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29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31" y="322443"/>
            <a:ext cx="10263475" cy="632402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83" y="1285103"/>
            <a:ext cx="11998034" cy="5572897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defRPr>
                <a:solidFill>
                  <a:srgbClr val="49453E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defRPr>
                <a:solidFill>
                  <a:srgbClr val="49453E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42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670"/>
            <a:ext cx="12192000" cy="6855330"/>
          </a:xfrm>
          <a:prstGeom prst="rect">
            <a:avLst/>
          </a:prstGeom>
          <a:solidFill>
            <a:srgbClr val="FEB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275" y="1709742"/>
            <a:ext cx="10064612" cy="2852737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7275" y="4589467"/>
            <a:ext cx="10064612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49453E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402" y="176158"/>
            <a:ext cx="923639" cy="924972"/>
          </a:xfrm>
          <a:prstGeom prst="rect">
            <a:avLst/>
          </a:prstGeom>
          <a:effectLst>
            <a:glow rad="63500">
              <a:schemeClr val="bg1">
                <a:alpha val="2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58963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87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41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8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670"/>
            <a:ext cx="12192000" cy="1271948"/>
          </a:xfrm>
          <a:prstGeom prst="rect">
            <a:avLst/>
          </a:prstGeom>
          <a:solidFill>
            <a:srgbClr val="FEB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29" y="322443"/>
            <a:ext cx="10263475" cy="6324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829" y="1594391"/>
            <a:ext cx="11628209" cy="4582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34964" y="6356354"/>
            <a:ext cx="3246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2" y="6356354"/>
            <a:ext cx="324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402" y="176158"/>
            <a:ext cx="923639" cy="924972"/>
          </a:xfrm>
          <a:prstGeom prst="rect">
            <a:avLst/>
          </a:prstGeom>
          <a:effectLst>
            <a:glow rad="63500">
              <a:schemeClr val="bg1">
                <a:alpha val="2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2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9453E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9453E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9453E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9453E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9453E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pos="5201">
          <p15:clr>
            <a:srgbClr val="F26B43"/>
          </p15:clr>
        </p15:guide>
        <p15:guide id="5" pos="2707">
          <p15:clr>
            <a:srgbClr val="F26B43"/>
          </p15:clr>
        </p15:guide>
        <p15:guide id="6" pos="2479">
          <p15:clr>
            <a:srgbClr val="F26B43"/>
          </p15:clr>
        </p15:guide>
        <p15:guide id="7" pos="497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6D41FEF-8B29-4D77-BAC7-FD9A8C13DD21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74EC75A-A21C-4CBF-8338-340FAAD961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82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r>
              <a:rPr lang="en-US"/>
              <a:t> -2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34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415459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2643475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2374204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4075376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2408578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10936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958514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477335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175930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211401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Повторяем правила: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8564450" cy="4582572"/>
          </a:xfrm>
        </p:spPr>
        <p:txBody>
          <a:bodyPr>
            <a:normAutofit/>
          </a:bodyPr>
          <a:lstStyle/>
          <a:p>
            <a:pPr marL="457200" lvl="1" indent="-457200"/>
            <a:endParaRPr lang="ru-RU" sz="3600" dirty="0"/>
          </a:p>
          <a:p>
            <a:pPr marL="457200" lvl="1" indent="-457200"/>
            <a:r>
              <a:rPr lang="ru-RU" sz="3600" dirty="0"/>
              <a:t>Соблюдаем тишину, когда преподаватель говорит!</a:t>
            </a:r>
          </a:p>
          <a:p>
            <a:pPr marL="457200" lvl="1" indent="-457200"/>
            <a:r>
              <a:rPr lang="ru-RU" sz="3600" dirty="0"/>
              <a:t>Не стесняемся задавать вопросы!</a:t>
            </a:r>
          </a:p>
          <a:p>
            <a:pPr marL="457200" lvl="1" indent="-457200"/>
            <a:r>
              <a:rPr lang="ru-RU" sz="3600" dirty="0"/>
              <a:t>Работаем в команде!</a:t>
            </a:r>
          </a:p>
        </p:txBody>
      </p:sp>
    </p:spTree>
    <p:extLst>
      <p:ext uri="{BB962C8B-B14F-4D97-AF65-F5344CB8AC3E}">
        <p14:creationId xmlns:p14="http://schemas.microsoft.com/office/powerpoint/2010/main" val="1339052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2843232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1602807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62334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4259625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905016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1173215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1813534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768069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1166170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238424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/>
              <a:t>Сегодня мы усовершенствуем алгоритм работы нашего робота и увеличим количество кеглей до 8 штук. Для начала давайте вспомним алгоритм, который мы изучили на прошлом занятии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3" y="2331391"/>
            <a:ext cx="5508625" cy="3349330"/>
          </a:xfrm>
        </p:spPr>
      </p:pic>
    </p:spTree>
    <p:extLst>
      <p:ext uri="{BB962C8B-B14F-4D97-AF65-F5344CB8AC3E}">
        <p14:creationId xmlns:p14="http://schemas.microsoft.com/office/powerpoint/2010/main" val="3547155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2974942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480096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136347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571352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1115569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26178731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77929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80819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533073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765341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Найти кеглю на поле</a:t>
            </a:r>
          </a:p>
          <a:p>
            <a:pPr marL="514350" indent="-514350">
              <a:buAutoNum type="arabicPeriod"/>
            </a:pPr>
            <a:r>
              <a:rPr lang="ru-RU" dirty="0"/>
              <a:t>Вытолкнуть кеглю за пределы поля </a:t>
            </a:r>
          </a:p>
          <a:p>
            <a:pPr marL="514350" indent="-514350">
              <a:buAutoNum type="arabicPeriod"/>
            </a:pPr>
            <a:r>
              <a:rPr lang="ru-RU" dirty="0"/>
              <a:t>Вернуться в начальную позицию</a:t>
            </a:r>
          </a:p>
          <a:p>
            <a:pPr marL="514350" indent="-514350">
              <a:buAutoNum type="arabicPeriod"/>
            </a:pPr>
            <a:r>
              <a:rPr lang="ru-RU" dirty="0"/>
              <a:t>Повторить алгоритм до тех пор, пока не вытолкнет все кегли</a:t>
            </a:r>
          </a:p>
        </p:txBody>
      </p:sp>
      <p:pic>
        <p:nvPicPr>
          <p:cNvPr id="5" name="Picture 2" descr="C:\Users\Xiaomi\Desktop\Работа\Новые презентации\Кегельринг\kegelr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88" y="1740102"/>
            <a:ext cx="4425376" cy="442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15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155665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2210077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829334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5905889" cy="4582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Подключаем моторы </a:t>
            </a:r>
            <a:br>
              <a:rPr lang="ru-RU" sz="3200" dirty="0"/>
            </a:br>
            <a:r>
              <a:rPr lang="ru-RU" sz="3200" dirty="0"/>
              <a:t>в порты </a:t>
            </a:r>
            <a:r>
              <a:rPr lang="en-US" sz="3200" dirty="0"/>
              <a:t>B</a:t>
            </a:r>
            <a:r>
              <a:rPr lang="ru-RU" sz="3200" dirty="0"/>
              <a:t> и</a:t>
            </a:r>
            <a:r>
              <a:rPr lang="en-US" sz="3200" dirty="0"/>
              <a:t> C</a:t>
            </a:r>
            <a:r>
              <a:rPr lang="ru-RU" sz="3200" dirty="0"/>
              <a:t>.</a:t>
            </a:r>
          </a:p>
          <a:p>
            <a:pPr marL="0" indent="0">
              <a:buNone/>
            </a:pPr>
            <a:r>
              <a:rPr lang="ru-RU" sz="3200" dirty="0"/>
              <a:t>Датчик расстояния в порт 2.</a:t>
            </a:r>
          </a:p>
          <a:p>
            <a:pPr marL="0" indent="0">
              <a:buNone/>
            </a:pPr>
            <a:r>
              <a:rPr lang="ru-RU" sz="3200" dirty="0"/>
              <a:t>Датчик цвета в порт 3.</a:t>
            </a:r>
          </a:p>
        </p:txBody>
      </p:sp>
      <p:sp>
        <p:nvSpPr>
          <p:cNvPr id="4" name="object 2"/>
          <p:cNvSpPr/>
          <p:nvPr/>
        </p:nvSpPr>
        <p:spPr>
          <a:xfrm>
            <a:off x="6725482" y="1721259"/>
            <a:ext cx="4629691" cy="4520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8700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5228245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Чтобы при выталкивании кегля не падала, усовершенствуем конструкцию и добавим </a:t>
            </a:r>
            <a:r>
              <a:rPr lang="en-US" dirty="0"/>
              <a:t>“</a:t>
            </a:r>
            <a:r>
              <a:rPr lang="ru-RU" dirty="0"/>
              <a:t>клешни</a:t>
            </a:r>
            <a:r>
              <a:rPr lang="en-US" dirty="0"/>
              <a:t>”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Теперь кегля надежно держится и не падает </a:t>
            </a:r>
            <a:br>
              <a:rPr lang="ru-RU" dirty="0"/>
            </a:br>
            <a:r>
              <a:rPr lang="ru-RU" dirty="0"/>
              <a:t>при транспортировке!</a:t>
            </a:r>
          </a:p>
        </p:txBody>
      </p:sp>
      <p:pic>
        <p:nvPicPr>
          <p:cNvPr id="8194" name="Picture 2" descr="C:\Users\Xiaomi\Desktop\Работа\Новые презентации\Кегельринг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69" y="1708096"/>
            <a:ext cx="6042107" cy="40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418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57275" y="4562479"/>
            <a:ext cx="10290176" cy="1500187"/>
          </a:xfrm>
        </p:spPr>
        <p:txBody>
          <a:bodyPr/>
          <a:lstStyle/>
          <a:p>
            <a:r>
              <a:rPr lang="ru-RU" dirty="0"/>
              <a:t>Вспомним алгоритм работы нашего робота!</a:t>
            </a:r>
          </a:p>
        </p:txBody>
      </p:sp>
    </p:spTree>
    <p:extLst>
      <p:ext uri="{BB962C8B-B14F-4D97-AF65-F5344CB8AC3E}">
        <p14:creationId xmlns:p14="http://schemas.microsoft.com/office/powerpoint/2010/main" val="4052929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8772997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j-lt"/>
              </a:rPr>
              <a:t>Применим этот алгоритм для нашего робота: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Робот вращается вокруг своей оси до тех пор, пока не увидит перед собой кеглю.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Выталкивает кеглю за пределы круга (определяет границу с помощью датчика цвета).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Возвращается в центр круга.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Если кегля не одна, повторяет алгоритм несколько раз.</a:t>
            </a:r>
          </a:p>
        </p:txBody>
      </p:sp>
    </p:spTree>
    <p:extLst>
      <p:ext uri="{BB962C8B-B14F-4D97-AF65-F5344CB8AC3E}">
        <p14:creationId xmlns:p14="http://schemas.microsoft.com/office/powerpoint/2010/main" val="25146259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Создадим программу.</a:t>
            </a:r>
          </a:p>
        </p:txBody>
      </p:sp>
    </p:spTree>
    <p:extLst>
      <p:ext uri="{BB962C8B-B14F-4D97-AF65-F5344CB8AC3E}">
        <p14:creationId xmlns:p14="http://schemas.microsoft.com/office/powerpoint/2010/main" val="15490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4963" y="1700211"/>
            <a:ext cx="5671233" cy="32439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 С помощью какого блока  задаем вращение робота вокруг своей оси?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2. Когда робот должен  остановиться? </a:t>
            </a:r>
          </a:p>
        </p:txBody>
      </p:sp>
      <p:sp>
        <p:nvSpPr>
          <p:cNvPr id="8" name="Объект 4"/>
          <p:cNvSpPr>
            <a:spLocks noGrp="1"/>
          </p:cNvSpPr>
          <p:nvPr>
            <p:ph idx="13"/>
          </p:nvPr>
        </p:nvSpPr>
        <p:spPr>
          <a:xfrm>
            <a:off x="286544" y="4295552"/>
            <a:ext cx="5671233" cy="414832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Когда увидит перед собой кеглю</a:t>
            </a:r>
          </a:p>
        </p:txBody>
      </p:sp>
      <p:pic>
        <p:nvPicPr>
          <p:cNvPr id="5122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02" y="1548388"/>
            <a:ext cx="3330204" cy="148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44679"/>
            <a:ext cx="5926693" cy="130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3. Что делать после обнаружения кегли?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4. С помощью какого блока робот запомнит, сколько градусов (или оборотов) совершил мотор?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Xiaomi\Desktop\Работа\Новые презентации\Кегельринг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13" y="1328123"/>
            <a:ext cx="6671248" cy="17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Xiaomi\Desktop\Работа\Новые презентации\Кегельринг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13" y="3429000"/>
            <a:ext cx="5354009" cy="31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63" y="1700212"/>
            <a:ext cx="5671233" cy="125564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Искать кегли мы будем с помощью датчика расстояния.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71" y="1393448"/>
            <a:ext cx="3421098" cy="2035552"/>
          </a:xfrm>
        </p:spPr>
      </p:pic>
      <p:pic>
        <p:nvPicPr>
          <p:cNvPr id="4098" name="Picture 2" descr="C:\Users\Xiaomi\Desktop\Работа\Новые презентации\Кегельринг\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95" y="4069649"/>
            <a:ext cx="4210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29073" y="5082287"/>
            <a:ext cx="5671233" cy="1255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А определять границу круга с помощью датчика цвета.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70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7671189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Перед началом движения не забываем обнулить значение </a:t>
            </a:r>
            <a:r>
              <a:rPr lang="en-US" dirty="0">
                <a:latin typeface="+mj-lt"/>
              </a:rPr>
              <a:t>“</a:t>
            </a:r>
            <a:r>
              <a:rPr lang="ru-RU" dirty="0">
                <a:latin typeface="+mj-lt"/>
              </a:rPr>
              <a:t>Вращения мотора</a:t>
            </a:r>
            <a:r>
              <a:rPr lang="en-US" dirty="0">
                <a:latin typeface="+mj-lt"/>
              </a:rPr>
              <a:t>”</a:t>
            </a:r>
            <a:r>
              <a:rPr lang="ru-RU" dirty="0"/>
              <a:t>, чтобы программа не запомнила расстояние, пройденное до этого. Режим </a:t>
            </a:r>
            <a:r>
              <a:rPr lang="ru-RU" dirty="0">
                <a:latin typeface="+mj-lt"/>
              </a:rPr>
              <a:t>"Сброс" </a:t>
            </a:r>
            <a:r>
              <a:rPr lang="ru-RU" dirty="0"/>
              <a:t>блока </a:t>
            </a:r>
            <a:r>
              <a:rPr lang="ru-RU" dirty="0">
                <a:latin typeface="+mj-lt"/>
              </a:rPr>
              <a:t>"Вращение мотора" </a:t>
            </a:r>
            <a:r>
              <a:rPr lang="ru-RU" dirty="0"/>
              <a:t>устанавливает нулевое значение датчика и отсчет оборотов начинается сначала.</a:t>
            </a:r>
          </a:p>
        </p:txBody>
      </p:sp>
      <p:pic>
        <p:nvPicPr>
          <p:cNvPr id="1028" name="Picture 4" descr="C:\Users\Xiaomi\Desktop\Работа\Новые презентации\Кегельринг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01" y="1642517"/>
            <a:ext cx="2737604" cy="324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4517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63" y="1700212"/>
            <a:ext cx="5671233" cy="121311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5. Как робот вернется в исходную позицию?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3"/>
          </p:nvPr>
        </p:nvSpPr>
        <p:spPr>
          <a:xfrm>
            <a:off x="307809" y="2769779"/>
            <a:ext cx="5671233" cy="2450805"/>
          </a:xfrm>
        </p:spPr>
        <p:txBody>
          <a:bodyPr>
            <a:normAutofit/>
          </a:bodyPr>
          <a:lstStyle/>
          <a:p>
            <a:pPr marL="0" indent="0" defTabSz="914400">
              <a:spcBef>
                <a:spcPts val="0"/>
              </a:spcBef>
              <a:buClrTx/>
              <a:buSzTx/>
              <a:buNone/>
              <a:defRPr/>
            </a:pPr>
            <a:r>
              <a:rPr lang="ru-RU" dirty="0"/>
              <a:t>Важно, чтобы пройденное расстояние и работа моторов измерялись в градусах.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10" y="2429539"/>
            <a:ext cx="6578590" cy="24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Соединим программу воедино</a:t>
            </a:r>
          </a:p>
        </p:txBody>
      </p:sp>
      <p:pic>
        <p:nvPicPr>
          <p:cNvPr id="8194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8" y="2647004"/>
            <a:ext cx="12025662" cy="34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306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Теперь добавим на поле еще несколько кеглей. Что нужно добавить в наш алгоритм, чтобы робот вытолкал все кегли, а не только одну?</a:t>
            </a:r>
          </a:p>
        </p:txBody>
      </p:sp>
      <p:pic>
        <p:nvPicPr>
          <p:cNvPr id="6146" name="Picture 2" descr="https://i.ytimg.com/vi/wQ-PZzSgxVg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46" y="1857935"/>
            <a:ext cx="5586006" cy="31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31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63" y="1700212"/>
            <a:ext cx="5671233" cy="196850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Давайте вспомним про блок </a:t>
            </a:r>
            <a:r>
              <a:rPr lang="ru-RU" b="1" dirty="0"/>
              <a:t>Цикл</a:t>
            </a:r>
            <a:r>
              <a:rPr lang="ru-RU" dirty="0"/>
              <a:t>. Он бывает </a:t>
            </a:r>
            <a:r>
              <a:rPr lang="ru-RU" b="1" dirty="0"/>
              <a:t>ограниченным</a:t>
            </a:r>
            <a:r>
              <a:rPr lang="ru-RU" dirty="0"/>
              <a:t> и </a:t>
            </a:r>
            <a:r>
              <a:rPr lang="ru-RU" b="1" dirty="0"/>
              <a:t>неограниченным</a:t>
            </a:r>
            <a:r>
              <a:rPr lang="ru-RU" dirty="0"/>
              <a:t>. Какой мы будем использовать?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3"/>
          </p:nvPr>
        </p:nvSpPr>
        <p:spPr>
          <a:xfrm>
            <a:off x="307809" y="3429000"/>
            <a:ext cx="5671233" cy="31950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Ограниченный цикл с параметром </a:t>
            </a:r>
            <a:r>
              <a:rPr lang="ru-RU" b="1" dirty="0"/>
              <a:t>«Подсчет».</a:t>
            </a:r>
            <a:br>
              <a:rPr lang="ru-RU" b="1" dirty="0"/>
            </a:br>
            <a:r>
              <a:rPr lang="ru-RU" dirty="0"/>
              <a:t>Количество повторений цикла зависит от количества кеглей. </a:t>
            </a:r>
            <a:r>
              <a:rPr lang="ru-RU" b="1" dirty="0"/>
              <a:t> </a:t>
            </a:r>
            <a:r>
              <a:rPr lang="ru-RU" dirty="0"/>
              <a:t> </a:t>
            </a:r>
            <a:endParaRPr lang="ru-RU" b="1" dirty="0"/>
          </a:p>
        </p:txBody>
      </p:sp>
      <p:pic>
        <p:nvPicPr>
          <p:cNvPr id="9218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72" y="1388827"/>
            <a:ext cx="2800128" cy="227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72" y="4120397"/>
            <a:ext cx="2778863" cy="223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6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pic>
        <p:nvPicPr>
          <p:cNvPr id="1027" name="Picture 3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290"/>
            <a:ext cx="12063242" cy="392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266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После выталкивания каждой кегли робот возвращается в исходную позицию в центр круга. Мы можем убрать это условие для экономии времени. Вместе с тем снизится и точность работы программы (робот может замечать предметы вне ринга)</a:t>
            </a:r>
          </a:p>
        </p:txBody>
      </p:sp>
      <p:pic>
        <p:nvPicPr>
          <p:cNvPr id="2051" name="Picture 3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3" y="3874789"/>
            <a:ext cx="11995174" cy="218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667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Рассмотрим второй алгоритм – </a:t>
            </a:r>
            <a:r>
              <a:rPr lang="ru-RU" sz="3200" b="1" dirty="0"/>
              <a:t>«Движение по спирали»</a:t>
            </a:r>
          </a:p>
          <a:p>
            <a:pPr marL="0" indent="0">
              <a:buNone/>
            </a:pPr>
            <a:r>
              <a:rPr lang="ru-RU" dirty="0"/>
              <a:t>Это самый эффективный алгоритм, позволяющий выбить кегли за кратчайшее время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50" y="1686002"/>
            <a:ext cx="4588280" cy="463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0036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Движение по спирали – это движение по окружности с переменным радиусом.</a:t>
            </a:r>
          </a:p>
          <a:p>
            <a:pPr marL="0" indent="0">
              <a:buNone/>
            </a:pPr>
            <a:r>
              <a:rPr lang="ru-RU" dirty="0"/>
              <a:t>В нашем случае мы будем увеличивать радиус движения робота, пока он не будет равен радиусу круга.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50" y="1686002"/>
            <a:ext cx="4588280" cy="463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402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Для того, чтобы робот двигался по окружности, нужно задать каждому мотору разную мощность.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07809" y="3553821"/>
            <a:ext cx="5671233" cy="97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1. Движение вокруг правого колеса.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07809" y="4529928"/>
            <a:ext cx="5671233" cy="1860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2. Движение по окружности небольшого радиуса.</a:t>
            </a:r>
          </a:p>
        </p:txBody>
      </p:sp>
      <p:pic>
        <p:nvPicPr>
          <p:cNvPr id="3074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32" y="2956480"/>
            <a:ext cx="3349921" cy="157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32" y="4757804"/>
            <a:ext cx="3466880" cy="160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3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Давайте соберем такого робота, который имеет датчик цвета и расстояния.</a:t>
            </a:r>
          </a:p>
          <a:p>
            <a:pPr marL="0" indent="0">
              <a:buNone/>
            </a:pPr>
            <a:r>
              <a:rPr lang="ru-RU" dirty="0"/>
              <a:t>Также не забываем, что он должен уметь вращаться вокруг своей оси для поиска кеглей.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6BC0805-521D-4B4F-A443-94A288B525C0}"/>
              </a:ext>
            </a:extLst>
          </p:cNvPr>
          <p:cNvSpPr/>
          <p:nvPr/>
        </p:nvSpPr>
        <p:spPr>
          <a:xfrm>
            <a:off x="6722199" y="1808496"/>
            <a:ext cx="4629691" cy="4520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9804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Выясним, какое соотношение мощностей моторов должно быть у робота, чтобы он совершал полный оборот внутри нашего ринга, при этом не заезжая за границы черной линии. </a:t>
            </a:r>
            <a:br>
              <a:rPr lang="ru-RU" dirty="0"/>
            </a:br>
            <a:r>
              <a:rPr lang="ru-RU" dirty="0"/>
              <a:t>Для этого загрузим программу и выставим робота у границы круга: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97" y="1298756"/>
            <a:ext cx="4670328" cy="5113714"/>
          </a:xfrm>
        </p:spPr>
      </p:pic>
    </p:spTree>
    <p:extLst>
      <p:ext uri="{BB962C8B-B14F-4D97-AF65-F5344CB8AC3E}">
        <p14:creationId xmlns:p14="http://schemas.microsoft.com/office/powerpoint/2010/main" val="34052964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Если робот отклоняется от идеальной траектории и выходит за границы ринга – подбирайте мощность второго мотора до тех пор, пока робот не будет следовать ровно вдоль черной линии.</a:t>
            </a:r>
          </a:p>
        </p:txBody>
      </p:sp>
      <p:pic>
        <p:nvPicPr>
          <p:cNvPr id="7171" name="Picture 3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84" y="3429000"/>
            <a:ext cx="5692627" cy="213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1480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Чтобы задать движение по спирали, нужно увеличивать мощность через равные промежутки времени.</a:t>
            </a:r>
          </a:p>
          <a:p>
            <a:pPr marL="0" indent="0">
              <a:buNone/>
            </a:pPr>
            <a:r>
              <a:rPr lang="ru-RU" dirty="0"/>
              <a:t>Для увеличения мощности будем использовать блок «Переменная».</a:t>
            </a:r>
          </a:p>
          <a:p>
            <a:pPr marL="0" indent="0">
              <a:buNone/>
            </a:pPr>
            <a:r>
              <a:rPr lang="ru-RU" dirty="0"/>
              <a:t>Назовем нашу переменную.</a:t>
            </a:r>
          </a:p>
        </p:txBody>
      </p:sp>
      <p:pic>
        <p:nvPicPr>
          <p:cNvPr id="5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03" y="1500392"/>
            <a:ext cx="2055517" cy="178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03" y="3464621"/>
            <a:ext cx="3873688" cy="236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8218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Так как эту переменную мы постоянно будем</a:t>
            </a:r>
            <a:r>
              <a:rPr lang="en-US" dirty="0"/>
              <a:t> </a:t>
            </a:r>
            <a:r>
              <a:rPr lang="ru-RU" dirty="0"/>
              <a:t>увеличивать на одно и то же значение, назовем ее </a:t>
            </a:r>
            <a:r>
              <a:rPr lang="en-US" b="1" dirty="0"/>
              <a:t>SUM</a:t>
            </a:r>
            <a:r>
              <a:rPr lang="en-US" dirty="0"/>
              <a:t> (</a:t>
            </a:r>
            <a:r>
              <a:rPr lang="ru-RU" dirty="0"/>
              <a:t>от слова «сумма»</a:t>
            </a:r>
            <a:r>
              <a:rPr lang="en-US" dirty="0"/>
              <a:t>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У переменной есть два параметра – </a:t>
            </a:r>
            <a:r>
              <a:rPr lang="ru-RU" b="1" dirty="0"/>
              <a:t>считывание</a:t>
            </a:r>
            <a:r>
              <a:rPr lang="ru-RU" dirty="0"/>
              <a:t> и </a:t>
            </a:r>
            <a:r>
              <a:rPr lang="ru-RU" b="1" dirty="0"/>
              <a:t>запись</a:t>
            </a:r>
            <a:r>
              <a:rPr lang="ru-RU" dirty="0"/>
              <a:t>. В начале программы нужно задать значение переменной, т.е. записать в нее какое-то число.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617" y="2461748"/>
            <a:ext cx="2970655" cy="278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3708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Для постоянного увеличения скорости будем использовать цикл на </a:t>
            </a:r>
            <a:r>
              <a:rPr lang="ru-RU" b="1" dirty="0"/>
              <a:t>количество повторений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Пока мы не знаем, сколько повторений цикла нужно сделать.</a:t>
            </a:r>
          </a:p>
        </p:txBody>
      </p:sp>
      <p:pic>
        <p:nvPicPr>
          <p:cNvPr id="6146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06" y="3312042"/>
            <a:ext cx="6424907" cy="332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7343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Изучим параметр переменной </a:t>
            </a:r>
            <a:r>
              <a:rPr lang="ru-RU" b="1" dirty="0"/>
              <a:t>«Считывание». </a:t>
            </a:r>
            <a:r>
              <a:rPr lang="ru-RU" dirty="0"/>
              <a:t>В этом состоянии мы не изменяем значение переменной, а просто «считываем», то есть совершаем действия с переменной, не изменяя ее. Считывать мы будем числовое значение.</a:t>
            </a:r>
          </a:p>
        </p:txBody>
      </p:sp>
      <p:pic>
        <p:nvPicPr>
          <p:cNvPr id="8195" name="Picture 3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378" y="2615610"/>
            <a:ext cx="2390277" cy="204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3137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 помощью переменной мы будем задавать мощность второго мотора. Для этого с помощью провода свяжем переменную и мощность второго мотора. При каждом значении переменной мотор будет работать 0.1 секунды.</a:t>
            </a:r>
          </a:p>
        </p:txBody>
      </p:sp>
      <p:pic>
        <p:nvPicPr>
          <p:cNvPr id="9221" name="Picture 5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35" y="3672994"/>
            <a:ext cx="8724405" cy="27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2846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Как только мотор проработал 0.1 секунду, переменная должна увеличиться, допустим, на 1. Добавим блок </a:t>
            </a:r>
            <a:r>
              <a:rPr lang="ru-RU" b="1" dirty="0"/>
              <a:t>«Математика» </a:t>
            </a:r>
            <a:r>
              <a:rPr lang="ru-RU" dirty="0"/>
              <a:t>и прибавим к переменной единицу. </a:t>
            </a:r>
            <a:endParaRPr lang="ru-RU" b="1" dirty="0"/>
          </a:p>
        </p:txBody>
      </p:sp>
      <p:pic>
        <p:nvPicPr>
          <p:cNvPr id="10242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82" y="3625704"/>
            <a:ext cx="10089435" cy="262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556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После этого </a:t>
            </a:r>
            <a:r>
              <a:rPr lang="ru-RU" b="1" dirty="0"/>
              <a:t>«обновим» </a:t>
            </a:r>
            <a:r>
              <a:rPr lang="ru-RU" dirty="0"/>
              <a:t>переменную, то есть после увеличения на 1 </a:t>
            </a:r>
            <a:r>
              <a:rPr lang="ru-RU" b="1" dirty="0"/>
              <a:t>запишем</a:t>
            </a:r>
            <a:r>
              <a:rPr lang="ru-RU" dirty="0"/>
              <a:t> в переменную новое значение.</a:t>
            </a:r>
          </a:p>
        </p:txBody>
      </p:sp>
      <p:pic>
        <p:nvPicPr>
          <p:cNvPr id="11266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30" y="3429000"/>
            <a:ext cx="10997739" cy="258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403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Теперь вернемся на несколько слайдов назад и вспомним, какое значение мощности мы подобрали для второго мотора.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Такое значение должно получиться после окончания цикла.</a:t>
            </a:r>
          </a:p>
        </p:txBody>
      </p:sp>
      <p:pic>
        <p:nvPicPr>
          <p:cNvPr id="12290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508745"/>
            <a:ext cx="6437905" cy="24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59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37833640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Если при эксперименте получилась мощность 75, то после окончания цикла у нас должна получиться такая же мощность.</a:t>
            </a:r>
          </a:p>
          <a:p>
            <a:pPr marL="0" indent="0">
              <a:buNone/>
            </a:pPr>
            <a:r>
              <a:rPr lang="ru-RU" dirty="0"/>
              <a:t>Если за одно повторение цикла мы прибавляем к переменной по единице, то сколько циклов понадобится, чтобы увеличить мощность с 0 до 75?</a:t>
            </a:r>
          </a:p>
        </p:txBody>
      </p:sp>
      <p:pic>
        <p:nvPicPr>
          <p:cNvPr id="13314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1" y="4171342"/>
            <a:ext cx="10773136" cy="245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8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Загрузим программу и посмотрим, где останавливается робот.</a:t>
            </a:r>
          </a:p>
          <a:p>
            <a:pPr marL="0" indent="0">
              <a:buNone/>
            </a:pPr>
            <a:r>
              <a:rPr lang="ru-RU" dirty="0"/>
              <a:t>За сколько секунд выполнится 75 повторений цикла?</a:t>
            </a:r>
          </a:p>
        </p:txBody>
      </p:sp>
      <p:pic>
        <p:nvPicPr>
          <p:cNvPr id="4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1" y="3831248"/>
            <a:ext cx="10773136" cy="245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34961" y="2413591"/>
            <a:ext cx="11522075" cy="125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/>
              <a:t>0.1 * 75 = 7.5 секунд</a:t>
            </a:r>
          </a:p>
        </p:txBody>
      </p:sp>
    </p:spTree>
    <p:extLst>
      <p:ext uri="{BB962C8B-B14F-4D97-AF65-F5344CB8AC3E}">
        <p14:creationId xmlns:p14="http://schemas.microsoft.com/office/powerpoint/2010/main" val="14729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После завершения цикла робот должен находиться параллельно касательной к кругу</a:t>
            </a:r>
          </a:p>
        </p:txBody>
      </p:sp>
      <p:pic>
        <p:nvPicPr>
          <p:cNvPr id="14338" name="Picture 2" descr="C:\Users\Xiaomi\Desktop\Работа\Новые презентации\Кегельринг\й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28" y="1551131"/>
            <a:ext cx="4466930" cy="448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6714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Если робот расположен под углом, то нужно довернуть на некоторый угол. Подберем значение этого поворота.</a:t>
            </a:r>
          </a:p>
        </p:txBody>
      </p:sp>
      <p:pic>
        <p:nvPicPr>
          <p:cNvPr id="15362" name="Picture 2" descr="C:\Users\Xiaomi\Desktop\Работа\Новые презентации\Кегельринг\й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28" y="1587247"/>
            <a:ext cx="4466930" cy="448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4381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 примеру, добавим поворот левым мотором</a:t>
            </a:r>
          </a:p>
        </p:txBody>
      </p:sp>
      <p:pic>
        <p:nvPicPr>
          <p:cNvPr id="16386" name="Picture 2" descr="C:\Users\Xiaomi\Desktop\Работа\Новые презентации\Кегельринг\й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44" y="2554472"/>
            <a:ext cx="3838206" cy="174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1362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После цикла и </a:t>
            </a:r>
            <a:r>
              <a:rPr lang="ru-RU" dirty="0" err="1"/>
              <a:t>доворота</a:t>
            </a:r>
            <a:r>
              <a:rPr lang="ru-RU" dirty="0"/>
              <a:t> продолжим движение по окружности</a:t>
            </a:r>
          </a:p>
        </p:txBody>
      </p:sp>
      <p:pic>
        <p:nvPicPr>
          <p:cNvPr id="17411" name="Picture 3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1" y="2051824"/>
            <a:ext cx="10929191" cy="42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0265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по спирали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Чтобы кегли вылетали за границы ринга, уберем левую «клешню» и улучшим правую. Протестируем программу.</a:t>
            </a:r>
          </a:p>
        </p:txBody>
      </p:sp>
      <p:pic>
        <p:nvPicPr>
          <p:cNvPr id="17411" name="Picture 3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0" y="2498391"/>
            <a:ext cx="10929191" cy="42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0541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Настало время выяснить, чей робот быстрее вытолкнет все кегли! Разбейтесь на пары и посоревнуйтесь между собой.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3" y="2331391"/>
            <a:ext cx="5508625" cy="3349330"/>
          </a:xfrm>
        </p:spPr>
      </p:pic>
    </p:spTree>
    <p:extLst>
      <p:ext uri="{BB962C8B-B14F-4D97-AF65-F5344CB8AC3E}">
        <p14:creationId xmlns:p14="http://schemas.microsoft.com/office/powerpoint/2010/main" val="42483232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Свободное время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Теперь можно поиграть с роботом самостоятельно!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0643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Сдача наборов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57275" y="4562479"/>
            <a:ext cx="10290176" cy="1500187"/>
          </a:xfrm>
        </p:spPr>
        <p:txBody>
          <a:bodyPr>
            <a:normAutofit/>
          </a:bodyPr>
          <a:lstStyle/>
          <a:p>
            <a:r>
              <a:rPr lang="ru-RU" dirty="0"/>
              <a:t>Спасибо за занятие! </a:t>
            </a:r>
          </a:p>
          <a:p>
            <a:r>
              <a:rPr lang="ru-RU" dirty="0"/>
              <a:t>Выключаем ноутбуки. Разбираем и сдаем наборы.</a:t>
            </a:r>
          </a:p>
        </p:txBody>
      </p:sp>
    </p:spTree>
    <p:extLst>
      <p:ext uri="{BB962C8B-B14F-4D97-AF65-F5344CB8AC3E}">
        <p14:creationId xmlns:p14="http://schemas.microsoft.com/office/powerpoint/2010/main" val="284961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674395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98" y="2057400"/>
            <a:ext cx="7810467" cy="4038600"/>
          </a:xfrm>
        </p:spPr>
      </p:pic>
    </p:spTree>
    <p:extLst>
      <p:ext uri="{BB962C8B-B14F-4D97-AF65-F5344CB8AC3E}">
        <p14:creationId xmlns:p14="http://schemas.microsoft.com/office/powerpoint/2010/main" val="1291871340"/>
      </p:ext>
    </p:extLst>
  </p:cSld>
  <p:clrMapOvr>
    <a:masterClrMapping/>
  </p:clrMapOvr>
</p:sld>
</file>

<file path=ppt/theme/theme1.xml><?xml version="1.0" encoding="utf-8"?>
<a:theme xmlns:a="http://schemas.openxmlformats.org/drawingml/2006/main" name="robot7">
  <a:themeElements>
    <a:clrScheme name="Другая 3">
      <a:dk1>
        <a:sysClr val="windowText" lastClr="000000"/>
      </a:dk1>
      <a:lt1>
        <a:sysClr val="window" lastClr="FFFFFF"/>
      </a:lt1>
      <a:dk2>
        <a:srgbClr val="49453E"/>
      </a:dk2>
      <a:lt2>
        <a:srgbClr val="E7E6E6"/>
      </a:lt2>
      <a:accent1>
        <a:srgbClr val="5B9BD5"/>
      </a:accent1>
      <a:accent2>
        <a:srgbClr val="FEBC43"/>
      </a:accent2>
      <a:accent3>
        <a:srgbClr val="44546A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oboto">
      <a:majorFont>
        <a:latin typeface="Roboto Medium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ot7" id="{6AFC89B6-8BB1-4D20-87E4-D0D447EE7E9A}" vid="{FB45A4C1-8071-4518-9762-C5C23AFDF8C2}"/>
    </a:ext>
  </a:extLst>
</a:theme>
</file>

<file path=ppt/theme/theme2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robot4</Template>
  <TotalTime>1915</TotalTime>
  <Words>1359</Words>
  <Application>Microsoft Office PowerPoint</Application>
  <PresentationFormat>Широкоэкранный</PresentationFormat>
  <Paragraphs>213</Paragraphs>
  <Slides>79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79</vt:i4>
      </vt:variant>
    </vt:vector>
  </HeadingPairs>
  <TitlesOfParts>
    <vt:vector size="86" baseType="lpstr">
      <vt:lpstr>Arial</vt:lpstr>
      <vt:lpstr>Roboto Medium</vt:lpstr>
      <vt:lpstr>Corbel</vt:lpstr>
      <vt:lpstr>Roboto Light</vt:lpstr>
      <vt:lpstr>Calibri</vt:lpstr>
      <vt:lpstr>robot7</vt:lpstr>
      <vt:lpstr>Базис</vt:lpstr>
      <vt:lpstr>Кегельринг -2</vt:lpstr>
      <vt:lpstr>Повторяем правила: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Алгоритм</vt:lpstr>
      <vt:lpstr>Алгоритм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Движение по спирали</vt:lpstr>
      <vt:lpstr>Кегельринг</vt:lpstr>
      <vt:lpstr>Свободное время</vt:lpstr>
      <vt:lpstr>Сдача наборов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Уровень 0</dc:title>
  <dc:creator>Александр</dc:creator>
  <cp:lastModifiedBy>Хмячина Екатерина Алексеевна</cp:lastModifiedBy>
  <cp:revision>137</cp:revision>
  <dcterms:created xsi:type="dcterms:W3CDTF">2016-07-04T14:46:54Z</dcterms:created>
  <dcterms:modified xsi:type="dcterms:W3CDTF">2022-11-10T15:48:36Z</dcterms:modified>
</cp:coreProperties>
</file>