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4285A86-13E7-4380-982E-C127331E1AB3}" type="datetimeFigureOut">
              <a:rPr lang="ru-RU" smtClean="0"/>
              <a:t>05.03.2019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58A769-6752-425C-8F71-91284ED7E3CD}" type="slidenum">
              <a:rPr lang="ru-RU" smtClean="0"/>
              <a:t>‹#›</a:t>
            </a:fld>
            <a:endParaRPr lang="ru-RU"/>
          </a:p>
        </p:txBody>
      </p:sp>
    </p:spTree>
    <p:extLst>
      <p:ext uri="{BB962C8B-B14F-4D97-AF65-F5344CB8AC3E}">
        <p14:creationId xmlns:p14="http://schemas.microsoft.com/office/powerpoint/2010/main" val="339627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285A86-13E7-4380-982E-C127331E1AB3}" type="datetimeFigureOut">
              <a:rPr lang="ru-RU" smtClean="0"/>
              <a:t>05.03.2019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58A769-6752-425C-8F71-91284ED7E3CD}" type="slidenum">
              <a:rPr lang="ru-RU" smtClean="0"/>
              <a:t>‹#›</a:t>
            </a:fld>
            <a:endParaRPr lang="ru-RU"/>
          </a:p>
        </p:txBody>
      </p:sp>
    </p:spTree>
    <p:extLst>
      <p:ext uri="{BB962C8B-B14F-4D97-AF65-F5344CB8AC3E}">
        <p14:creationId xmlns:p14="http://schemas.microsoft.com/office/powerpoint/2010/main" val="2385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285A86-13E7-4380-982E-C127331E1AB3}" type="datetimeFigureOut">
              <a:rPr lang="ru-RU" smtClean="0"/>
              <a:t>05.03.2019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58A769-6752-425C-8F71-91284ED7E3CD}" type="slidenum">
              <a:rPr lang="ru-RU" smtClean="0"/>
              <a:t>‹#›</a:t>
            </a:fld>
            <a:endParaRPr lang="ru-RU"/>
          </a:p>
        </p:txBody>
      </p:sp>
    </p:spTree>
    <p:extLst>
      <p:ext uri="{BB962C8B-B14F-4D97-AF65-F5344CB8AC3E}">
        <p14:creationId xmlns:p14="http://schemas.microsoft.com/office/powerpoint/2010/main" val="121459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285A86-13E7-4380-982E-C127331E1AB3}" type="datetimeFigureOut">
              <a:rPr lang="ru-RU" smtClean="0"/>
              <a:t>05.03.2019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58A769-6752-425C-8F71-91284ED7E3CD}" type="slidenum">
              <a:rPr lang="ru-RU" smtClean="0"/>
              <a:t>‹#›</a:t>
            </a:fld>
            <a:endParaRPr lang="ru-RU"/>
          </a:p>
        </p:txBody>
      </p:sp>
    </p:spTree>
    <p:extLst>
      <p:ext uri="{BB962C8B-B14F-4D97-AF65-F5344CB8AC3E}">
        <p14:creationId xmlns:p14="http://schemas.microsoft.com/office/powerpoint/2010/main" val="261997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4285A86-13E7-4380-982E-C127331E1AB3}" type="datetimeFigureOut">
              <a:rPr lang="ru-RU" smtClean="0"/>
              <a:t>05.03.2019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58A769-6752-425C-8F71-91284ED7E3CD}" type="slidenum">
              <a:rPr lang="ru-RU" smtClean="0"/>
              <a:t>‹#›</a:t>
            </a:fld>
            <a:endParaRPr lang="ru-RU"/>
          </a:p>
        </p:txBody>
      </p:sp>
    </p:spTree>
    <p:extLst>
      <p:ext uri="{BB962C8B-B14F-4D97-AF65-F5344CB8AC3E}">
        <p14:creationId xmlns:p14="http://schemas.microsoft.com/office/powerpoint/2010/main" val="301522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4285A86-13E7-4380-982E-C127331E1AB3}" type="datetimeFigureOut">
              <a:rPr lang="ru-RU" smtClean="0"/>
              <a:t>05.03.2019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58A769-6752-425C-8F71-91284ED7E3CD}" type="slidenum">
              <a:rPr lang="ru-RU" smtClean="0"/>
              <a:t>‹#›</a:t>
            </a:fld>
            <a:endParaRPr lang="ru-RU"/>
          </a:p>
        </p:txBody>
      </p:sp>
    </p:spTree>
    <p:extLst>
      <p:ext uri="{BB962C8B-B14F-4D97-AF65-F5344CB8AC3E}">
        <p14:creationId xmlns:p14="http://schemas.microsoft.com/office/powerpoint/2010/main" val="267401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4285A86-13E7-4380-982E-C127331E1AB3}" type="datetimeFigureOut">
              <a:rPr lang="ru-RU" smtClean="0"/>
              <a:t>05.03.2019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B58A769-6752-425C-8F71-91284ED7E3CD}" type="slidenum">
              <a:rPr lang="ru-RU" smtClean="0"/>
              <a:t>‹#›</a:t>
            </a:fld>
            <a:endParaRPr lang="ru-RU"/>
          </a:p>
        </p:txBody>
      </p:sp>
    </p:spTree>
    <p:extLst>
      <p:ext uri="{BB962C8B-B14F-4D97-AF65-F5344CB8AC3E}">
        <p14:creationId xmlns:p14="http://schemas.microsoft.com/office/powerpoint/2010/main" val="223675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4285A86-13E7-4380-982E-C127331E1AB3}" type="datetimeFigureOut">
              <a:rPr lang="ru-RU" smtClean="0"/>
              <a:t>05.03.2019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B58A769-6752-425C-8F71-91284ED7E3CD}" type="slidenum">
              <a:rPr lang="ru-RU" smtClean="0"/>
              <a:t>‹#›</a:t>
            </a:fld>
            <a:endParaRPr lang="ru-RU"/>
          </a:p>
        </p:txBody>
      </p:sp>
    </p:spTree>
    <p:extLst>
      <p:ext uri="{BB962C8B-B14F-4D97-AF65-F5344CB8AC3E}">
        <p14:creationId xmlns:p14="http://schemas.microsoft.com/office/powerpoint/2010/main" val="187935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285A86-13E7-4380-982E-C127331E1AB3}" type="datetimeFigureOut">
              <a:rPr lang="ru-RU" smtClean="0"/>
              <a:t>05.03.2019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B58A769-6752-425C-8F71-91284ED7E3CD}" type="slidenum">
              <a:rPr lang="ru-RU" smtClean="0"/>
              <a:t>‹#›</a:t>
            </a:fld>
            <a:endParaRPr lang="ru-RU"/>
          </a:p>
        </p:txBody>
      </p:sp>
    </p:spTree>
    <p:extLst>
      <p:ext uri="{BB962C8B-B14F-4D97-AF65-F5344CB8AC3E}">
        <p14:creationId xmlns:p14="http://schemas.microsoft.com/office/powerpoint/2010/main" val="73189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4285A86-13E7-4380-982E-C127331E1AB3}" type="datetimeFigureOut">
              <a:rPr lang="ru-RU" smtClean="0"/>
              <a:t>05.03.2019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58A769-6752-425C-8F71-91284ED7E3CD}" type="slidenum">
              <a:rPr lang="ru-RU" smtClean="0"/>
              <a:t>‹#›</a:t>
            </a:fld>
            <a:endParaRPr lang="ru-RU"/>
          </a:p>
        </p:txBody>
      </p:sp>
    </p:spTree>
    <p:extLst>
      <p:ext uri="{BB962C8B-B14F-4D97-AF65-F5344CB8AC3E}">
        <p14:creationId xmlns:p14="http://schemas.microsoft.com/office/powerpoint/2010/main" val="259058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4285A86-13E7-4380-982E-C127331E1AB3}" type="datetimeFigureOut">
              <a:rPr lang="ru-RU" smtClean="0"/>
              <a:t>05.03.2019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58A769-6752-425C-8F71-91284ED7E3CD}" type="slidenum">
              <a:rPr lang="ru-RU" smtClean="0"/>
              <a:t>‹#›</a:t>
            </a:fld>
            <a:endParaRPr lang="ru-RU"/>
          </a:p>
        </p:txBody>
      </p:sp>
    </p:spTree>
    <p:extLst>
      <p:ext uri="{BB962C8B-B14F-4D97-AF65-F5344CB8AC3E}">
        <p14:creationId xmlns:p14="http://schemas.microsoft.com/office/powerpoint/2010/main" val="164038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85A86-13E7-4380-982E-C127331E1AB3}" type="datetimeFigureOut">
              <a:rPr lang="ru-RU" smtClean="0"/>
              <a:t>05.03.2019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8A769-6752-425C-8F71-91284ED7E3CD}" type="slidenum">
              <a:rPr lang="ru-RU" smtClean="0"/>
              <a:t>‹#›</a:t>
            </a:fld>
            <a:endParaRPr lang="ru-RU"/>
          </a:p>
        </p:txBody>
      </p:sp>
    </p:spTree>
    <p:extLst>
      <p:ext uri="{BB962C8B-B14F-4D97-AF65-F5344CB8AC3E}">
        <p14:creationId xmlns:p14="http://schemas.microsoft.com/office/powerpoint/2010/main" val="375058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latin typeface="Arial Nova Cond Light" panose="020B0306020202020204" pitchFamily="34" charset="0"/>
              </a:rPr>
              <a:t>Arduino</a:t>
            </a:r>
            <a:endParaRPr lang="ru-RU" dirty="0"/>
          </a:p>
        </p:txBody>
      </p:sp>
      <p:sp>
        <p:nvSpPr>
          <p:cNvPr id="3" name="Подзаголовок 2"/>
          <p:cNvSpPr>
            <a:spLocks noGrp="1"/>
          </p:cNvSpPr>
          <p:nvPr>
            <p:ph type="subTitle" idx="1"/>
          </p:nvPr>
        </p:nvSpPr>
        <p:spPr/>
        <p:txBody>
          <a:bodyPr/>
          <a:lstStyle/>
          <a:p>
            <a:r>
              <a:rPr lang="ru-RU" dirty="0">
                <a:latin typeface="Arial Nova Light" panose="020B0304020202020204" pitchFamily="34" charset="0"/>
              </a:rPr>
              <a:t>Написание собственной функции, работа с несколькими компонентами схемы. </a:t>
            </a:r>
            <a:endParaRPr lang="ru-RU" dirty="0">
              <a:latin typeface="Arial Nova Light" panose="020B0304020202020204" pitchFamily="34" charset="0"/>
            </a:endParaRPr>
          </a:p>
        </p:txBody>
      </p:sp>
    </p:spTree>
    <p:extLst>
      <p:ext uri="{BB962C8B-B14F-4D97-AF65-F5344CB8AC3E}">
        <p14:creationId xmlns:p14="http://schemas.microsoft.com/office/powerpoint/2010/main" val="16637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47138"/>
            <a:ext cx="10515600" cy="1325563"/>
          </a:xfrm>
        </p:spPr>
        <p:txBody>
          <a:bodyPr/>
          <a:lstStyle/>
          <a:p>
            <a:pPr algn="ctr"/>
            <a:r>
              <a:rPr lang="ru-RU" dirty="0" smtClean="0">
                <a:latin typeface="Arial Nova Cond Light" panose="020B0306020202020204" pitchFamily="34" charset="0"/>
              </a:rPr>
              <a:t>Повторение</a:t>
            </a:r>
            <a:endParaRPr lang="ru-RU" dirty="0">
              <a:latin typeface="Arial Nova Cond Light" panose="020B0306020202020204" pitchFamily="34" charset="0"/>
            </a:endParaRPr>
          </a:p>
        </p:txBody>
      </p:sp>
      <p:sp>
        <p:nvSpPr>
          <p:cNvPr id="3" name="Объект 2"/>
          <p:cNvSpPr>
            <a:spLocks noGrp="1"/>
          </p:cNvSpPr>
          <p:nvPr>
            <p:ph idx="1"/>
          </p:nvPr>
        </p:nvSpPr>
        <p:spPr/>
        <p:txBody>
          <a:bodyPr>
            <a:normAutofit fontScale="92500" lnSpcReduction="10000"/>
          </a:bodyPr>
          <a:lstStyle/>
          <a:p>
            <a:r>
              <a:rPr lang="ru-RU" sz="3600" dirty="0" smtClean="0">
                <a:latin typeface="Arial Nova Cond Light" panose="020B0306020202020204" pitchFamily="34" charset="0"/>
              </a:rPr>
              <a:t>Из каких частей состоит </a:t>
            </a:r>
            <a:r>
              <a:rPr lang="en-US" sz="3600" dirty="0" smtClean="0">
                <a:latin typeface="Arial Nova Cond Light" panose="020B0306020202020204" pitchFamily="34" charset="0"/>
              </a:rPr>
              <a:t>Arduino?</a:t>
            </a:r>
            <a:endParaRPr lang="ru-RU" sz="3600" dirty="0" smtClean="0">
              <a:latin typeface="Arial Nova Cond Light" panose="020B0306020202020204" pitchFamily="34" charset="0"/>
            </a:endParaRPr>
          </a:p>
          <a:p>
            <a:r>
              <a:rPr lang="ru-RU" sz="3600" dirty="0" smtClean="0">
                <a:latin typeface="Arial Nova Cond Light" panose="020B0306020202020204" pitchFamily="34" charset="0"/>
              </a:rPr>
              <a:t>Как может сгореть плата?</a:t>
            </a:r>
          </a:p>
          <a:p>
            <a:r>
              <a:rPr lang="ru-RU" sz="3600" dirty="0" smtClean="0">
                <a:latin typeface="Arial Nova Cond Light" panose="020B0306020202020204" pitchFamily="34" charset="0"/>
              </a:rPr>
              <a:t>Для чего нужен резистор? </a:t>
            </a:r>
          </a:p>
          <a:p>
            <a:r>
              <a:rPr lang="ru-RU" sz="3600" dirty="0" smtClean="0">
                <a:latin typeface="Arial Nova Cond Light" panose="020B0306020202020204" pitchFamily="34" charset="0"/>
              </a:rPr>
              <a:t>На каком языке программируется плата </a:t>
            </a:r>
            <a:r>
              <a:rPr lang="en-US" sz="3600" dirty="0" smtClean="0">
                <a:latin typeface="Arial Nova Cond Light" panose="020B0306020202020204" pitchFamily="34" charset="0"/>
              </a:rPr>
              <a:t>Arduino?</a:t>
            </a:r>
            <a:endParaRPr lang="ru-RU" sz="3600" dirty="0" smtClean="0">
              <a:latin typeface="Arial Nova Cond Light" panose="020B0306020202020204" pitchFamily="34" charset="0"/>
            </a:endParaRPr>
          </a:p>
          <a:p>
            <a:r>
              <a:rPr lang="ru-RU" sz="3600" dirty="0" smtClean="0">
                <a:latin typeface="Arial Nova Cond Light" panose="020B0306020202020204" pitchFamily="34" charset="0"/>
              </a:rPr>
              <a:t>Что необходимо сделать в первую очередь при подключение платы?</a:t>
            </a:r>
          </a:p>
          <a:p>
            <a:r>
              <a:rPr lang="ru-RU" sz="3600" dirty="0" smtClean="0">
                <a:latin typeface="Arial Nova Cond Light" panose="020B0306020202020204" pitchFamily="34" charset="0"/>
              </a:rPr>
              <a:t>Что такое </a:t>
            </a:r>
            <a:r>
              <a:rPr lang="en-US" sz="3600" dirty="0" smtClean="0">
                <a:latin typeface="Arial Nova Cond Light" panose="020B0306020202020204" pitchFamily="34" charset="0"/>
              </a:rPr>
              <a:t>GND?</a:t>
            </a:r>
            <a:endParaRPr lang="ru-RU" sz="3600" dirty="0" smtClean="0">
              <a:latin typeface="Arial Nova Cond Light" panose="020B0306020202020204" pitchFamily="34" charset="0"/>
            </a:endParaRPr>
          </a:p>
          <a:p>
            <a:r>
              <a:rPr lang="ru-RU" sz="3600" dirty="0" smtClean="0">
                <a:latin typeface="Arial Nova Cond Light" panose="020B0306020202020204" pitchFamily="34" charset="0"/>
              </a:rPr>
              <a:t>Влияет ли на что цвет светодиода?</a:t>
            </a:r>
            <a:endParaRPr lang="ru-RU" sz="3600" dirty="0">
              <a:latin typeface="Arial Nova Cond Light" panose="020B0306020202020204" pitchFamily="34" charset="0"/>
            </a:endParaRPr>
          </a:p>
        </p:txBody>
      </p:sp>
    </p:spTree>
    <p:extLst>
      <p:ext uri="{BB962C8B-B14F-4D97-AF65-F5344CB8AC3E}">
        <p14:creationId xmlns:p14="http://schemas.microsoft.com/office/powerpoint/2010/main" val="104015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256970"/>
            <a:ext cx="10515600" cy="1325563"/>
          </a:xfrm>
        </p:spPr>
        <p:txBody>
          <a:bodyPr/>
          <a:lstStyle/>
          <a:p>
            <a:pPr algn="ctr"/>
            <a:r>
              <a:rPr lang="ru-RU" dirty="0" smtClean="0">
                <a:latin typeface="Arial Nova Cond Light" panose="020B0306020202020204" pitchFamily="34" charset="0"/>
              </a:rPr>
              <a:t>Что это такое?</a:t>
            </a:r>
            <a:endParaRPr lang="ru-RU" dirty="0">
              <a:latin typeface="Arial Nova Cond Light" panose="020B0306020202020204" pitchFamily="34"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58121" y="1825625"/>
            <a:ext cx="6275757" cy="4351338"/>
          </a:xfrm>
        </p:spPr>
      </p:pic>
      <p:cxnSp>
        <p:nvCxnSpPr>
          <p:cNvPr id="6" name="Прямая со стрелкой 5"/>
          <p:cNvCxnSpPr/>
          <p:nvPr/>
        </p:nvCxnSpPr>
        <p:spPr>
          <a:xfrm rot="5400000">
            <a:off x="6626518" y="2137377"/>
            <a:ext cx="9833" cy="120936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5400000">
            <a:off x="7835887" y="5188890"/>
            <a:ext cx="9833" cy="120936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rot="5400000">
            <a:off x="6589111" y="1942730"/>
            <a:ext cx="9833" cy="120936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5400000" flipH="1" flipV="1">
            <a:off x="2191880" y="2459922"/>
            <a:ext cx="9833" cy="120936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22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7641"/>
            <a:ext cx="10515600" cy="1325563"/>
          </a:xfrm>
        </p:spPr>
        <p:txBody>
          <a:bodyPr/>
          <a:lstStyle/>
          <a:p>
            <a:pPr algn="ctr"/>
            <a:r>
              <a:rPr lang="ru-RU" dirty="0" smtClean="0">
                <a:latin typeface="Arial Nova Light" panose="020B0304020202020204" pitchFamily="34" charset="0"/>
              </a:rPr>
              <a:t>Цифровые и аналоговые </a:t>
            </a:r>
            <a:r>
              <a:rPr lang="ru-RU" dirty="0" err="1" smtClean="0">
                <a:latin typeface="Arial Nova Light" panose="020B0304020202020204" pitchFamily="34" charset="0"/>
              </a:rPr>
              <a:t>пины</a:t>
            </a:r>
            <a:r>
              <a:rPr lang="ru-RU" dirty="0" smtClean="0">
                <a:latin typeface="Arial Nova Light" panose="020B0304020202020204" pitchFamily="34" charset="0"/>
              </a:rPr>
              <a:t> </a:t>
            </a:r>
            <a:endParaRPr lang="ru-RU" dirty="0">
              <a:latin typeface="Arial Nova Light" panose="020B0304020202020204" pitchFamily="34" charset="0"/>
            </a:endParaRPr>
          </a:p>
        </p:txBody>
      </p:sp>
      <p:sp>
        <p:nvSpPr>
          <p:cNvPr id="3" name="Объект 2"/>
          <p:cNvSpPr>
            <a:spLocks noGrp="1"/>
          </p:cNvSpPr>
          <p:nvPr>
            <p:ph idx="1"/>
          </p:nvPr>
        </p:nvSpPr>
        <p:spPr/>
        <p:txBody>
          <a:bodyPr>
            <a:normAutofit lnSpcReduction="10000"/>
          </a:bodyPr>
          <a:lstStyle/>
          <a:p>
            <a:r>
              <a:rPr lang="ru-RU" dirty="0">
                <a:latin typeface="Arial Nova Light" panose="020B0304020202020204" pitchFamily="34" charset="0"/>
              </a:rPr>
              <a:t>Аналоговый сигнал непрерывно изменяется во времени. Вся информация в природе аналоговая — волны на воде, колебание струны и т.д. Изначально человек записывал информацию (звуки, изображения, видео) с помощью аналоговых устройств. Но аналоговые сигналы чувствительны к воздействию шумов и помех</a:t>
            </a:r>
            <a:r>
              <a:rPr lang="ru-RU" dirty="0" smtClean="0">
                <a:latin typeface="Arial Nova Light" panose="020B0304020202020204" pitchFamily="34" charset="0"/>
              </a:rPr>
              <a:t>.</a:t>
            </a:r>
          </a:p>
          <a:p>
            <a:r>
              <a:rPr lang="ru-RU" dirty="0">
                <a:latin typeface="Arial Nova Light" panose="020B0304020202020204" pitchFamily="34" charset="0"/>
              </a:rPr>
              <a:t>Цифровой сигнал передается в виде единиц и нулей, для компьютеров и цифровой техники это проще реализовать (есть сигнал или нет сигнала). Для оперативной памяти в компьютерах используют конденсаторы, один заряженный конденсатор — 1 бит. На </a:t>
            </a:r>
            <a:r>
              <a:rPr lang="ru-RU" dirty="0" err="1">
                <a:latin typeface="Arial Nova Light" panose="020B0304020202020204" pitchFamily="34" charset="0"/>
              </a:rPr>
              <a:t>флеш</a:t>
            </a:r>
            <a:r>
              <a:rPr lang="ru-RU" dirty="0">
                <a:latin typeface="Arial Nova Light" panose="020B0304020202020204" pitchFamily="34" charset="0"/>
              </a:rPr>
              <a:t>-памяти используют транзисторы с плавающим затвором.</a:t>
            </a:r>
            <a:endParaRPr lang="ru-RU" dirty="0">
              <a:latin typeface="Arial Nova Light" panose="020B0304020202020204" pitchFamily="34" charset="0"/>
            </a:endParaRPr>
          </a:p>
        </p:txBody>
      </p:sp>
    </p:spTree>
    <p:extLst>
      <p:ext uri="{BB962C8B-B14F-4D97-AF65-F5344CB8AC3E}">
        <p14:creationId xmlns:p14="http://schemas.microsoft.com/office/powerpoint/2010/main" val="4686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7641"/>
            <a:ext cx="10515600" cy="1325563"/>
          </a:xfrm>
        </p:spPr>
        <p:txBody>
          <a:bodyPr/>
          <a:lstStyle/>
          <a:p>
            <a:pPr algn="ctr"/>
            <a:r>
              <a:rPr lang="ru-RU" dirty="0" smtClean="0">
                <a:latin typeface="Arial Nova Light" panose="020B0304020202020204" pitchFamily="34" charset="0"/>
              </a:rPr>
              <a:t>Цифровые и аналоговые </a:t>
            </a:r>
            <a:r>
              <a:rPr lang="ru-RU" dirty="0" err="1" smtClean="0">
                <a:latin typeface="Arial Nova Light" panose="020B0304020202020204" pitchFamily="34" charset="0"/>
              </a:rPr>
              <a:t>пины</a:t>
            </a:r>
            <a:r>
              <a:rPr lang="ru-RU" dirty="0" smtClean="0">
                <a:latin typeface="Arial Nova Light" panose="020B0304020202020204" pitchFamily="34" charset="0"/>
              </a:rPr>
              <a:t> </a:t>
            </a:r>
            <a:endParaRPr lang="ru-RU" dirty="0">
              <a:latin typeface="Arial Nova Light" panose="020B0304020202020204" pitchFamily="34" charset="0"/>
            </a:endParaRPr>
          </a:p>
        </p:txBody>
      </p:sp>
      <p:sp>
        <p:nvSpPr>
          <p:cNvPr id="3" name="Объект 2"/>
          <p:cNvSpPr>
            <a:spLocks noGrp="1"/>
          </p:cNvSpPr>
          <p:nvPr>
            <p:ph idx="1"/>
          </p:nvPr>
        </p:nvSpPr>
        <p:spPr/>
        <p:txBody>
          <a:bodyPr>
            <a:normAutofit/>
          </a:bodyPr>
          <a:lstStyle/>
          <a:p>
            <a:r>
              <a:rPr lang="ru-RU" dirty="0">
                <a:latin typeface="Arial Nova Light" panose="020B0304020202020204" pitchFamily="34" charset="0"/>
              </a:rPr>
              <a:t>Если вы хотите регулировать выходное напряжение на порте, то следует использовать </a:t>
            </a:r>
            <a:r>
              <a:rPr lang="ru-RU" dirty="0" err="1">
                <a:latin typeface="Arial Nova Light" panose="020B0304020202020204" pitchFamily="34" charset="0"/>
              </a:rPr>
              <a:t>пины</a:t>
            </a:r>
            <a:r>
              <a:rPr lang="ru-RU" dirty="0">
                <a:latin typeface="Arial Nova Light" panose="020B0304020202020204" pitchFamily="34" charset="0"/>
              </a:rPr>
              <a:t>, помеченные символом «~». Для </a:t>
            </a:r>
            <a:r>
              <a:rPr lang="ru-RU" dirty="0" err="1">
                <a:latin typeface="Arial Nova Light" panose="020B0304020202020204" pitchFamily="34" charset="0"/>
              </a:rPr>
              <a:t>Arduino</a:t>
            </a:r>
            <a:r>
              <a:rPr lang="ru-RU" dirty="0">
                <a:latin typeface="Arial Nova Light" panose="020B0304020202020204" pitchFamily="34" charset="0"/>
              </a:rPr>
              <a:t> </a:t>
            </a:r>
            <a:r>
              <a:rPr lang="ru-RU" dirty="0" err="1">
                <a:latin typeface="Arial Nova Light" panose="020B0304020202020204" pitchFamily="34" charset="0"/>
              </a:rPr>
              <a:t>Uno</a:t>
            </a:r>
            <a:r>
              <a:rPr lang="ru-RU" dirty="0">
                <a:latin typeface="Arial Nova Light" panose="020B0304020202020204" pitchFamily="34" charset="0"/>
              </a:rPr>
              <a:t> — это 3, 5, 6, 9, 10, 11. С помощью аналоговых портов на </a:t>
            </a:r>
            <a:r>
              <a:rPr lang="ru-RU" dirty="0" err="1">
                <a:latin typeface="Arial Nova Light" panose="020B0304020202020204" pitchFamily="34" charset="0"/>
              </a:rPr>
              <a:t>Arduino</a:t>
            </a:r>
            <a:r>
              <a:rPr lang="ru-RU" dirty="0">
                <a:latin typeface="Arial Nova Light" panose="020B0304020202020204" pitchFamily="34" charset="0"/>
              </a:rPr>
              <a:t> можно выдавать любое напряжение 0 до 5 Вольт. Цифровые выходы </a:t>
            </a:r>
            <a:r>
              <a:rPr lang="ru-RU" dirty="0" err="1">
                <a:latin typeface="Arial Nova Light" panose="020B0304020202020204" pitchFamily="34" charset="0"/>
              </a:rPr>
              <a:t>Arduino</a:t>
            </a:r>
            <a:r>
              <a:rPr lang="ru-RU" dirty="0">
                <a:latin typeface="Arial Nova Light" panose="020B0304020202020204" pitchFamily="34" charset="0"/>
              </a:rPr>
              <a:t> можно только включать (5 Вольт) и выключать (0 Вольт). Аналоговые порты используют ШИМ (широтно-импульсную модуляцию), по </a:t>
            </a:r>
            <a:r>
              <a:rPr lang="ru-RU" dirty="0" err="1">
                <a:latin typeface="Arial Nova Light" panose="020B0304020202020204" pitchFamily="34" charset="0"/>
              </a:rPr>
              <a:t>английски</a:t>
            </a:r>
            <a:r>
              <a:rPr lang="ru-RU" dirty="0">
                <a:latin typeface="Arial Nova Light" panose="020B0304020202020204" pitchFamily="34" charset="0"/>
              </a:rPr>
              <a:t> PWM (</a:t>
            </a:r>
            <a:r>
              <a:rPr lang="ru-RU" dirty="0" err="1">
                <a:latin typeface="Arial Nova Light" panose="020B0304020202020204" pitchFamily="34" charset="0"/>
              </a:rPr>
              <a:t>pulse-width</a:t>
            </a:r>
            <a:r>
              <a:rPr lang="ru-RU" dirty="0">
                <a:latin typeface="Arial Nova Light" panose="020B0304020202020204" pitchFamily="34" charset="0"/>
              </a:rPr>
              <a:t> </a:t>
            </a:r>
            <a:r>
              <a:rPr lang="ru-RU" dirty="0" err="1">
                <a:latin typeface="Arial Nova Light" panose="020B0304020202020204" pitchFamily="34" charset="0"/>
              </a:rPr>
              <a:t>modulation</a:t>
            </a:r>
            <a:r>
              <a:rPr lang="ru-RU" dirty="0">
                <a:latin typeface="Arial Nova Light" panose="020B0304020202020204" pitchFamily="34" charset="0"/>
              </a:rPr>
              <a:t>), с помощью которой имитируется аналоговый сигнал.</a:t>
            </a:r>
          </a:p>
          <a:p>
            <a:endParaRPr lang="ru-RU" dirty="0">
              <a:latin typeface="Arial Nova Light" panose="020B0304020202020204" pitchFamily="34" charset="0"/>
            </a:endParaRPr>
          </a:p>
        </p:txBody>
      </p:sp>
    </p:spTree>
    <p:extLst>
      <p:ext uri="{BB962C8B-B14F-4D97-AF65-F5344CB8AC3E}">
        <p14:creationId xmlns:p14="http://schemas.microsoft.com/office/powerpoint/2010/main" val="217894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2432" y="237306"/>
            <a:ext cx="10515600" cy="1325563"/>
          </a:xfrm>
        </p:spPr>
        <p:txBody>
          <a:bodyPr/>
          <a:lstStyle/>
          <a:p>
            <a:r>
              <a:rPr lang="ru-RU" dirty="0" smtClean="0">
                <a:latin typeface="Arial Nova Light" panose="020B0304020202020204" pitchFamily="34" charset="0"/>
              </a:rPr>
              <a:t>Вспомним подключение 13 светодиода.</a:t>
            </a:r>
            <a:endParaRPr lang="ru-RU" dirty="0">
              <a:latin typeface="Arial Nova Light" panose="020B0304020202020204" pitchFamily="34"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253" y="1562869"/>
            <a:ext cx="6114486" cy="4408435"/>
          </a:xfrm>
        </p:spPr>
      </p:pic>
      <p:sp>
        <p:nvSpPr>
          <p:cNvPr id="5" name="TextBox 4"/>
          <p:cNvSpPr txBox="1"/>
          <p:nvPr/>
        </p:nvSpPr>
        <p:spPr>
          <a:xfrm>
            <a:off x="6480739" y="2448232"/>
            <a:ext cx="5132439" cy="2308324"/>
          </a:xfrm>
          <a:prstGeom prst="rect">
            <a:avLst/>
          </a:prstGeom>
          <a:noFill/>
        </p:spPr>
        <p:txBody>
          <a:bodyPr wrap="square" rtlCol="0">
            <a:spAutoFit/>
          </a:bodyPr>
          <a:lstStyle/>
          <a:p>
            <a:r>
              <a:rPr lang="ru-RU" sz="3600" dirty="0" smtClean="0">
                <a:latin typeface="Arial Nova Light" panose="020B0304020202020204" pitchFamily="34" charset="0"/>
              </a:rPr>
              <a:t>Установите светодиоды в ряд так, чтобы они напоминали светофор.</a:t>
            </a:r>
          </a:p>
          <a:p>
            <a:r>
              <a:rPr lang="ru-RU" sz="3600" dirty="0" smtClean="0">
                <a:latin typeface="Arial Nova Light" panose="020B0304020202020204" pitchFamily="34" charset="0"/>
              </a:rPr>
              <a:t>Соберите схему.</a:t>
            </a:r>
            <a:endParaRPr lang="ru-RU" sz="3600" dirty="0">
              <a:latin typeface="Arial Nova Light" panose="020B0304020202020204" pitchFamily="34" charset="0"/>
            </a:endParaRPr>
          </a:p>
        </p:txBody>
      </p:sp>
    </p:spTree>
    <p:extLst>
      <p:ext uri="{BB962C8B-B14F-4D97-AF65-F5344CB8AC3E}">
        <p14:creationId xmlns:p14="http://schemas.microsoft.com/office/powerpoint/2010/main" val="109881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00062"/>
            <a:ext cx="10515600" cy="1325563"/>
          </a:xfrm>
        </p:spPr>
        <p:txBody>
          <a:bodyPr/>
          <a:lstStyle/>
          <a:p>
            <a:pPr algn="ctr"/>
            <a:r>
              <a:rPr lang="ru-RU" dirty="0" smtClean="0">
                <a:latin typeface="Arial Nova Light" panose="020B0304020202020204" pitchFamily="34" charset="0"/>
              </a:rPr>
              <a:t>Теперь вспомните, где находится программа </a:t>
            </a:r>
            <a:r>
              <a:rPr lang="en-US" dirty="0" smtClean="0">
                <a:latin typeface="Arial Nova Light" panose="020B0304020202020204" pitchFamily="34" charset="0"/>
              </a:rPr>
              <a:t>Blink</a:t>
            </a:r>
            <a:endParaRPr lang="ru-RU" dirty="0">
              <a:latin typeface="Arial Nova Light" panose="020B0304020202020204" pitchFamily="34" charset="0"/>
            </a:endParaRPr>
          </a:p>
        </p:txBody>
      </p:sp>
      <p:sp>
        <p:nvSpPr>
          <p:cNvPr id="3" name="Объект 2"/>
          <p:cNvSpPr>
            <a:spLocks noGrp="1"/>
          </p:cNvSpPr>
          <p:nvPr>
            <p:ph idx="1"/>
          </p:nvPr>
        </p:nvSpPr>
        <p:spPr/>
        <p:txBody>
          <a:bodyPr>
            <a:normAutofit fontScale="92500" lnSpcReduction="20000"/>
          </a:bodyPr>
          <a:lstStyle/>
          <a:p>
            <a:r>
              <a:rPr lang="en-US" dirty="0" smtClean="0">
                <a:latin typeface="Arial Nova Light" panose="020B0304020202020204" pitchFamily="34" charset="0"/>
              </a:rPr>
              <a:t>//</a:t>
            </a:r>
            <a:r>
              <a:rPr lang="ru-RU" dirty="0" smtClean="0">
                <a:latin typeface="Arial Nova Light" panose="020B0304020202020204" pitchFamily="34" charset="0"/>
              </a:rPr>
              <a:t>Вам необходимо выбрать другие </a:t>
            </a:r>
            <a:r>
              <a:rPr lang="ru-RU" dirty="0" err="1" smtClean="0">
                <a:latin typeface="Arial Nova Light" panose="020B0304020202020204" pitchFamily="34" charset="0"/>
              </a:rPr>
              <a:t>пины</a:t>
            </a:r>
            <a:r>
              <a:rPr lang="ru-RU" dirty="0" smtClean="0">
                <a:latin typeface="Arial Nova Light" panose="020B0304020202020204" pitchFamily="34" charset="0"/>
              </a:rPr>
              <a:t> (не 13) и переименовать их.</a:t>
            </a:r>
          </a:p>
          <a:p>
            <a:r>
              <a:rPr lang="en-US" dirty="0" smtClean="0">
                <a:latin typeface="Arial Nova Light" panose="020B0304020202020204" pitchFamily="34" charset="0"/>
              </a:rPr>
              <a:t>//</a:t>
            </a:r>
            <a:r>
              <a:rPr lang="ru-RU" dirty="0" smtClean="0">
                <a:latin typeface="Arial Nova Light" panose="020B0304020202020204" pitchFamily="34" charset="0"/>
              </a:rPr>
              <a:t>У вас есть код только для одного светодиода, вам необходимо подключить 3.</a:t>
            </a:r>
          </a:p>
          <a:p>
            <a:pPr lvl="0"/>
            <a:r>
              <a:rPr lang="ru-RU" dirty="0">
                <a:latin typeface="Arial Nova Light" panose="020B0304020202020204" pitchFamily="34" charset="0"/>
              </a:rPr>
              <a:t>Процедура </a:t>
            </a:r>
            <a:r>
              <a:rPr lang="ru-RU" dirty="0" err="1">
                <a:latin typeface="Arial Nova Light" panose="020B0304020202020204" pitchFamily="34" charset="0"/>
              </a:rPr>
              <a:t>setup</a:t>
            </a:r>
            <a:r>
              <a:rPr lang="ru-RU" dirty="0">
                <a:latin typeface="Arial Nova Light" panose="020B0304020202020204" pitchFamily="34" charset="0"/>
              </a:rPr>
              <a:t> выполняется один раз при запуске микроконтроллера. Обычно она используется для конфигурации портов микроконтроллера и других </a:t>
            </a:r>
            <a:r>
              <a:rPr lang="ru-RU" dirty="0" smtClean="0">
                <a:latin typeface="Arial Nova Light" panose="020B0304020202020204" pitchFamily="34" charset="0"/>
              </a:rPr>
              <a:t>настроек.</a:t>
            </a:r>
            <a:endParaRPr lang="ru-RU" dirty="0">
              <a:latin typeface="Arial Nova Light" panose="020B0304020202020204" pitchFamily="34" charset="0"/>
            </a:endParaRPr>
          </a:p>
          <a:p>
            <a:pPr lvl="0"/>
            <a:r>
              <a:rPr lang="ru-RU" dirty="0">
                <a:latin typeface="Arial Nova Light" panose="020B0304020202020204" pitchFamily="34" charset="0"/>
              </a:rPr>
              <a:t>После выполнения </a:t>
            </a:r>
            <a:r>
              <a:rPr lang="ru-RU" dirty="0" err="1">
                <a:latin typeface="Arial Nova Light" panose="020B0304020202020204" pitchFamily="34" charset="0"/>
              </a:rPr>
              <a:t>setup</a:t>
            </a:r>
            <a:r>
              <a:rPr lang="ru-RU" dirty="0">
                <a:latin typeface="Arial Nova Light" panose="020B0304020202020204" pitchFamily="34" charset="0"/>
              </a:rPr>
              <a:t> запускается процедура </a:t>
            </a:r>
            <a:r>
              <a:rPr lang="ru-RU" dirty="0" err="1">
                <a:latin typeface="Arial Nova Light" panose="020B0304020202020204" pitchFamily="34" charset="0"/>
              </a:rPr>
              <a:t>loop</a:t>
            </a:r>
            <a:r>
              <a:rPr lang="ru-RU" dirty="0">
                <a:latin typeface="Arial Nova Light" panose="020B0304020202020204" pitchFamily="34" charset="0"/>
              </a:rPr>
              <a:t>, которая выполняется в бесконечном цикле. Именно этим мы пользуемся в данном </a:t>
            </a:r>
            <a:r>
              <a:rPr lang="ru-RU" dirty="0" smtClean="0">
                <a:latin typeface="Arial Nova Light" panose="020B0304020202020204" pitchFamily="34" charset="0"/>
              </a:rPr>
              <a:t>примере.</a:t>
            </a:r>
            <a:endParaRPr lang="ru-RU" dirty="0">
              <a:latin typeface="Arial Nova Light" panose="020B0304020202020204" pitchFamily="34" charset="0"/>
            </a:endParaRPr>
          </a:p>
          <a:p>
            <a:pPr lvl="0"/>
            <a:r>
              <a:rPr lang="ru-RU" dirty="0">
                <a:latin typeface="Arial Nova Light" panose="020B0304020202020204" pitchFamily="34" charset="0"/>
              </a:rPr>
              <a:t>Процедуры </a:t>
            </a:r>
            <a:r>
              <a:rPr lang="ru-RU" dirty="0" err="1">
                <a:latin typeface="Arial Nova Light" panose="020B0304020202020204" pitchFamily="34" charset="0"/>
              </a:rPr>
              <a:t>setup</a:t>
            </a:r>
            <a:r>
              <a:rPr lang="ru-RU" dirty="0">
                <a:latin typeface="Arial Nova Light" panose="020B0304020202020204" pitchFamily="34" charset="0"/>
              </a:rPr>
              <a:t> и </a:t>
            </a:r>
            <a:r>
              <a:rPr lang="ru-RU" dirty="0" err="1">
                <a:latin typeface="Arial Nova Light" panose="020B0304020202020204" pitchFamily="34" charset="0"/>
              </a:rPr>
              <a:t>loop</a:t>
            </a:r>
            <a:r>
              <a:rPr lang="ru-RU" dirty="0">
                <a:latin typeface="Arial Nova Light" panose="020B0304020202020204" pitchFamily="34" charset="0"/>
              </a:rPr>
              <a:t> должны присутствовать в любой программе (скетче), даже если вам не нужно ничего выполнять в них — пусть они будут пустые, просто не пишите ничего между фигурными скобками.</a:t>
            </a:r>
          </a:p>
          <a:p>
            <a:endParaRPr lang="ru-RU" dirty="0"/>
          </a:p>
        </p:txBody>
      </p:sp>
    </p:spTree>
    <p:extLst>
      <p:ext uri="{BB962C8B-B14F-4D97-AF65-F5344CB8AC3E}">
        <p14:creationId xmlns:p14="http://schemas.microsoft.com/office/powerpoint/2010/main" val="377722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7587" y="1465006"/>
            <a:ext cx="11002297" cy="5230762"/>
          </a:xfrm>
        </p:spPr>
        <p:txBody>
          <a:bodyPr>
            <a:normAutofit fontScale="77500" lnSpcReduction="20000"/>
          </a:bodyPr>
          <a:lstStyle/>
          <a:p>
            <a:pPr lvl="0"/>
            <a:r>
              <a:rPr lang="ru-RU" dirty="0">
                <a:latin typeface="Arial Nova Light" panose="020B0304020202020204" pitchFamily="34" charset="0"/>
              </a:rPr>
              <a:t>Запомните, что каждой открывающей фигурной скобке { всегда соответствует закрывающая }. Они обозначают границы некого логически завершенного фрагмента кода. Следите за вложенностью фигурных скобок. Для этого удобно после каждой открывающей скобки увеличивать отступ на каждой новой строке на один символ табуляции (клавиша </a:t>
            </a:r>
            <a:r>
              <a:rPr lang="ru-RU" dirty="0" err="1">
                <a:latin typeface="Arial Nova Light" panose="020B0304020202020204" pitchFamily="34" charset="0"/>
              </a:rPr>
              <a:t>Tab</a:t>
            </a:r>
            <a:r>
              <a:rPr lang="ru-RU" dirty="0">
                <a:latin typeface="Arial Nova Light" panose="020B0304020202020204" pitchFamily="34" charset="0"/>
              </a:rPr>
              <a:t>)</a:t>
            </a:r>
            <a:endParaRPr lang="ru-RU" sz="3200" dirty="0">
              <a:latin typeface="Arial Nova Light" panose="020B0304020202020204" pitchFamily="34" charset="0"/>
            </a:endParaRPr>
          </a:p>
          <a:p>
            <a:pPr lvl="0"/>
            <a:r>
              <a:rPr lang="ru-RU" dirty="0">
                <a:latin typeface="Arial Nova Light" panose="020B0304020202020204" pitchFamily="34" charset="0"/>
              </a:rPr>
              <a:t>Обращайте внимание на ; в концах строк. Не стирайте их там, где они есть, и не добавляйте лишних. Вскоре вы будете понимать, где они нужны, а где нет.</a:t>
            </a:r>
            <a:endParaRPr lang="ru-RU" sz="3200" dirty="0">
              <a:latin typeface="Arial Nova Light" panose="020B0304020202020204" pitchFamily="34" charset="0"/>
            </a:endParaRPr>
          </a:p>
          <a:p>
            <a:pPr lvl="0"/>
            <a:r>
              <a:rPr lang="ru-RU" dirty="0">
                <a:latin typeface="Arial Nova Light" panose="020B0304020202020204" pitchFamily="34" charset="0"/>
              </a:rPr>
              <a:t>Функция </a:t>
            </a:r>
            <a:r>
              <a:rPr lang="ru-RU" dirty="0" err="1">
                <a:latin typeface="Arial Nova Light" panose="020B0304020202020204" pitchFamily="34" charset="0"/>
              </a:rPr>
              <a:t>digitalWrite</a:t>
            </a:r>
            <a:r>
              <a:rPr lang="ru-RU" dirty="0">
                <a:latin typeface="Arial Nova Light" panose="020B0304020202020204" pitchFamily="34" charset="0"/>
              </a:rPr>
              <a:t>(</a:t>
            </a:r>
            <a:r>
              <a:rPr lang="ru-RU" dirty="0" err="1">
                <a:latin typeface="Arial Nova Light" panose="020B0304020202020204" pitchFamily="34" charset="0"/>
              </a:rPr>
              <a:t>pin</a:t>
            </a:r>
            <a:r>
              <a:rPr lang="ru-RU" dirty="0">
                <a:latin typeface="Arial Nova Light" panose="020B0304020202020204" pitchFamily="34" charset="0"/>
              </a:rPr>
              <a:t>, </a:t>
            </a:r>
            <a:r>
              <a:rPr lang="ru-RU" dirty="0" err="1">
                <a:latin typeface="Arial Nova Light" panose="020B0304020202020204" pitchFamily="34" charset="0"/>
              </a:rPr>
              <a:t>value</a:t>
            </a:r>
            <a:r>
              <a:rPr lang="ru-RU" dirty="0">
                <a:latin typeface="Arial Nova Light" panose="020B0304020202020204" pitchFamily="34" charset="0"/>
              </a:rPr>
              <a:t>) не возвращает никакого значения и принимает два параметра:</a:t>
            </a:r>
            <a:endParaRPr lang="ru-RU" sz="3200" dirty="0">
              <a:latin typeface="Arial Nova Light" panose="020B0304020202020204" pitchFamily="34" charset="0"/>
            </a:endParaRPr>
          </a:p>
          <a:p>
            <a:pPr lvl="1"/>
            <a:r>
              <a:rPr lang="ru-RU" dirty="0" err="1">
                <a:latin typeface="Arial Nova Light" panose="020B0304020202020204" pitchFamily="34" charset="0"/>
              </a:rPr>
              <a:t>pin</a:t>
            </a:r>
            <a:r>
              <a:rPr lang="ru-RU" dirty="0">
                <a:latin typeface="Arial Nova Light" panose="020B0304020202020204" pitchFamily="34" charset="0"/>
              </a:rPr>
              <a:t> — номер цифрового порта, на который мы отправляем сигнал</a:t>
            </a:r>
            <a:endParaRPr lang="ru-RU" sz="2800" dirty="0">
              <a:latin typeface="Arial Nova Light" panose="020B0304020202020204" pitchFamily="34" charset="0"/>
            </a:endParaRPr>
          </a:p>
          <a:p>
            <a:pPr lvl="1"/>
            <a:r>
              <a:rPr lang="ru-RU" dirty="0" err="1">
                <a:latin typeface="Arial Nova Light" panose="020B0304020202020204" pitchFamily="34" charset="0"/>
              </a:rPr>
              <a:t>value</a:t>
            </a:r>
            <a:r>
              <a:rPr lang="ru-RU" dirty="0">
                <a:latin typeface="Arial Nova Light" panose="020B0304020202020204" pitchFamily="34" charset="0"/>
              </a:rPr>
              <a:t> — значение, которое мы отправляем на порт. Для цифровых портов значением может быть HIGH (высокое, единица) или LOW (низкое, ноль)</a:t>
            </a:r>
            <a:endParaRPr lang="ru-RU" sz="2800" dirty="0">
              <a:latin typeface="Arial Nova Light" panose="020B0304020202020204" pitchFamily="34" charset="0"/>
            </a:endParaRPr>
          </a:p>
          <a:p>
            <a:pPr lvl="0"/>
            <a:r>
              <a:rPr lang="ru-RU" dirty="0">
                <a:latin typeface="Arial Nova Light" panose="020B0304020202020204" pitchFamily="34" charset="0"/>
              </a:rPr>
              <a:t>Если в качестве второго параметра вы передадите функции </a:t>
            </a:r>
            <a:r>
              <a:rPr lang="ru-RU" dirty="0" err="1">
                <a:latin typeface="Arial Nova Light" panose="020B0304020202020204" pitchFamily="34" charset="0"/>
              </a:rPr>
              <a:t>digitalWrite</a:t>
            </a:r>
            <a:r>
              <a:rPr lang="ru-RU" dirty="0">
                <a:latin typeface="Arial Nova Light" panose="020B0304020202020204" pitchFamily="34" charset="0"/>
              </a:rPr>
              <a:t> значение, отличное от HIGH, LOW, 1 или 0, компилятор может не выдать ошибку, но считать, что передано HIGH. Будьте внимательны</a:t>
            </a:r>
            <a:endParaRPr lang="ru-RU" sz="3200" dirty="0">
              <a:latin typeface="Arial Nova Light" panose="020B0304020202020204" pitchFamily="34" charset="0"/>
            </a:endParaRPr>
          </a:p>
          <a:p>
            <a:pPr lvl="0"/>
            <a:r>
              <a:rPr lang="ru-RU" dirty="0">
                <a:latin typeface="Arial Nova Light" panose="020B0304020202020204" pitchFamily="34" charset="0"/>
              </a:rPr>
              <a:t>Обратите внимание, что использованные нами константы: INPUT, OUTPUT, LOW, HIGH, пишутся заглавными буквами, иначе компилятор их не распознает и выдаст ошибку. Когда ключевое слово распознано, оно подсвечивается синим цветом в </a:t>
            </a:r>
            <a:r>
              <a:rPr lang="ru-RU" dirty="0" err="1">
                <a:latin typeface="Arial Nova Light" panose="020B0304020202020204" pitchFamily="34" charset="0"/>
              </a:rPr>
              <a:t>Arduino</a:t>
            </a:r>
            <a:r>
              <a:rPr lang="ru-RU" dirty="0">
                <a:latin typeface="Arial Nova Light" panose="020B0304020202020204" pitchFamily="34" charset="0"/>
              </a:rPr>
              <a:t> IDE</a:t>
            </a:r>
            <a:endParaRPr lang="ru-RU" sz="3200" dirty="0">
              <a:latin typeface="Arial Nova Light" panose="020B0304020202020204" pitchFamily="34" charset="0"/>
            </a:endParaRPr>
          </a:p>
          <a:p>
            <a:endParaRPr lang="ru-RU" dirty="0"/>
          </a:p>
        </p:txBody>
      </p:sp>
    </p:spTree>
    <p:extLst>
      <p:ext uri="{BB962C8B-B14F-4D97-AF65-F5344CB8AC3E}">
        <p14:creationId xmlns:p14="http://schemas.microsoft.com/office/powerpoint/2010/main" val="289161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8871" y="453615"/>
            <a:ext cx="10515600" cy="1325563"/>
          </a:xfrm>
        </p:spPr>
        <p:txBody>
          <a:bodyPr/>
          <a:lstStyle/>
          <a:p>
            <a:pPr lvl="0" algn="ctr"/>
            <a:r>
              <a:rPr lang="ru-RU" altLang="ru-RU" dirty="0">
                <a:solidFill>
                  <a:srgbClr val="211F21"/>
                </a:solidFill>
                <a:latin typeface="Arial Nova Light" panose="020B0304020202020204" pitchFamily="34" charset="0"/>
              </a:rPr>
              <a:t>Вопросы для проверки себя</a:t>
            </a:r>
            <a:r>
              <a:rPr lang="ru-RU" altLang="ru-RU" b="1" dirty="0">
                <a:solidFill>
                  <a:srgbClr val="211F21"/>
                </a:solidFill>
                <a:latin typeface="Arial Nova Light" panose="020B0304020202020204" pitchFamily="34" charset="0"/>
              </a:rPr>
              <a:t/>
            </a:r>
            <a:br>
              <a:rPr lang="ru-RU" altLang="ru-RU" b="1" dirty="0">
                <a:solidFill>
                  <a:srgbClr val="211F21"/>
                </a:solidFill>
                <a:latin typeface="Arial Nova Light" panose="020B0304020202020204" pitchFamily="34" charset="0"/>
              </a:rPr>
            </a:br>
            <a:endParaRPr lang="ru-RU" dirty="0"/>
          </a:p>
        </p:txBody>
      </p:sp>
      <p:sp>
        <p:nvSpPr>
          <p:cNvPr id="5" name="Объект 4"/>
          <p:cNvSpPr>
            <a:spLocks noGrp="1"/>
          </p:cNvSpPr>
          <p:nvPr>
            <p:ph idx="1"/>
          </p:nvPr>
        </p:nvSpPr>
        <p:spPr/>
        <p:txBody>
          <a:bodyPr>
            <a:normAutofit fontScale="92500" lnSpcReduction="20000"/>
          </a:bodyPr>
          <a:lstStyle/>
          <a:p>
            <a:pPr lvl="0"/>
            <a:r>
              <a:rPr lang="ru-RU" dirty="0" smtClean="0">
                <a:latin typeface="Arial Nova Light" panose="020B0304020202020204" pitchFamily="34" charset="0"/>
              </a:rPr>
              <a:t>Что </a:t>
            </a:r>
            <a:r>
              <a:rPr lang="ru-RU" dirty="0">
                <a:latin typeface="Arial Nova Light" panose="020B0304020202020204" pitchFamily="34" charset="0"/>
              </a:rPr>
              <a:t>будет, если подключить к земле анод светодиода вместо катода?</a:t>
            </a:r>
          </a:p>
          <a:p>
            <a:pPr lvl="0"/>
            <a:r>
              <a:rPr lang="ru-RU" dirty="0">
                <a:latin typeface="Arial Nova Light" panose="020B0304020202020204" pitchFamily="34" charset="0"/>
              </a:rPr>
              <a:t>Что будет, если подключить светодиод с резистором большого номинала (например, 10 кОм)?</a:t>
            </a:r>
          </a:p>
          <a:p>
            <a:pPr lvl="0"/>
            <a:r>
              <a:rPr lang="ru-RU" dirty="0">
                <a:latin typeface="Arial Nova Light" panose="020B0304020202020204" pitchFamily="34" charset="0"/>
              </a:rPr>
              <a:t>Что будет, если подключить светодиод без резистора?</a:t>
            </a:r>
          </a:p>
          <a:p>
            <a:pPr lvl="0"/>
            <a:r>
              <a:rPr lang="ru-RU" dirty="0">
                <a:latin typeface="Arial Nova Light" panose="020B0304020202020204" pitchFamily="34" charset="0"/>
              </a:rPr>
              <a:t>Зачем нужна встроенная функция </a:t>
            </a:r>
            <a:r>
              <a:rPr lang="ru-RU" dirty="0" err="1">
                <a:latin typeface="Arial Nova Light" panose="020B0304020202020204" pitchFamily="34" charset="0"/>
              </a:rPr>
              <a:t>pinMode</a:t>
            </a:r>
            <a:r>
              <a:rPr lang="ru-RU" dirty="0">
                <a:latin typeface="Arial Nova Light" panose="020B0304020202020204" pitchFamily="34" charset="0"/>
              </a:rPr>
              <a:t>? Какие параметры она принимает?</a:t>
            </a:r>
          </a:p>
          <a:p>
            <a:pPr lvl="0"/>
            <a:r>
              <a:rPr lang="ru-RU" dirty="0">
                <a:latin typeface="Arial Nova Light" panose="020B0304020202020204" pitchFamily="34" charset="0"/>
              </a:rPr>
              <a:t>Зачем нужна встроенная функция </a:t>
            </a:r>
            <a:r>
              <a:rPr lang="ru-RU" dirty="0" err="1">
                <a:latin typeface="Arial Nova Light" panose="020B0304020202020204" pitchFamily="34" charset="0"/>
              </a:rPr>
              <a:t>digitalWrite</a:t>
            </a:r>
            <a:r>
              <a:rPr lang="ru-RU" dirty="0">
                <a:latin typeface="Arial Nova Light" panose="020B0304020202020204" pitchFamily="34" charset="0"/>
              </a:rPr>
              <a:t>? Какие параметры она принимает?</a:t>
            </a:r>
          </a:p>
          <a:p>
            <a:pPr lvl="0"/>
            <a:r>
              <a:rPr lang="ru-RU" dirty="0">
                <a:latin typeface="Arial Nova Light" panose="020B0304020202020204" pitchFamily="34" charset="0"/>
              </a:rPr>
              <a:t>С помощью какой встроенной функции можно заставить микроконтроллер ничего не делать?</a:t>
            </a:r>
          </a:p>
          <a:p>
            <a:pPr lvl="0"/>
            <a:r>
              <a:rPr lang="ru-RU" dirty="0">
                <a:latin typeface="Arial Nova Light" panose="020B0304020202020204" pitchFamily="34" charset="0"/>
              </a:rPr>
              <a:t>В каких единицах задается длительность паузы для этой функции?</a:t>
            </a:r>
          </a:p>
          <a:p>
            <a:endParaRPr lang="ru-RU" dirty="0"/>
          </a:p>
        </p:txBody>
      </p:sp>
    </p:spTree>
    <p:extLst>
      <p:ext uri="{BB962C8B-B14F-4D97-AF65-F5344CB8AC3E}">
        <p14:creationId xmlns:p14="http://schemas.microsoft.com/office/powerpoint/2010/main" val="296813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680</Words>
  <Application>Microsoft Office PowerPoint</Application>
  <PresentationFormat>Широкоэкранный</PresentationFormat>
  <Paragraphs>40</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Arial Nova Cond Light</vt:lpstr>
      <vt:lpstr>Arial Nova Light</vt:lpstr>
      <vt:lpstr>Calibri</vt:lpstr>
      <vt:lpstr>Calibri Light</vt:lpstr>
      <vt:lpstr>Тема Office</vt:lpstr>
      <vt:lpstr>Arduino</vt:lpstr>
      <vt:lpstr>Повторение</vt:lpstr>
      <vt:lpstr>Что это такое?</vt:lpstr>
      <vt:lpstr>Цифровые и аналоговые пины </vt:lpstr>
      <vt:lpstr>Цифровые и аналоговые пины </vt:lpstr>
      <vt:lpstr>Вспомним подключение 13 светодиода.</vt:lpstr>
      <vt:lpstr>Теперь вспомните, где находится программа Blink</vt:lpstr>
      <vt:lpstr>Презентация PowerPoint</vt:lpstr>
      <vt:lpstr>Вопросы для проверки себя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Arduino</dc:title>
  <dc:creator>Хмячина Екатерина Алексеевна</dc:creator>
  <cp:lastModifiedBy>Хмячина Екатерина Алексеевна</cp:lastModifiedBy>
  <cp:revision>9</cp:revision>
  <dcterms:created xsi:type="dcterms:W3CDTF">2019-02-19T09:31:06Z</dcterms:created>
  <dcterms:modified xsi:type="dcterms:W3CDTF">2019-03-05T10:24:30Z</dcterms:modified>
</cp:coreProperties>
</file>