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4" r:id="rId17"/>
    <p:sldId id="270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63" autoAdjust="0"/>
  </p:normalViewPr>
  <p:slideViewPr>
    <p:cSldViewPr snapToGrid="0">
      <p:cViewPr varScale="1">
        <p:scale>
          <a:sx n="47" d="100"/>
          <a:sy n="47" d="100"/>
        </p:scale>
        <p:origin x="13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726F-C0F8-48D9-8067-01F0D1B960A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2F8A2-22FB-4226-81B6-0FD21B1A9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1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tics-lesson.ru/logic/logical-expressions.ph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Попробуем написать программу, выводящую строку с надписью "Привет, мир", в среде программирования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КуМир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Запускаем среду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КуМир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появившемся окне должен быть шаблон для программы: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Заметим, что первая строка,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"использовать Робот"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закомментирована: на это указывают вертикальная черта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и серый цвет шрифта.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Комментарий, т.е. строка, в начале которой стоит знак "|", не воспринимается системой как программный код.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F8A2-22FB-4226-81B6-0FD21B1A90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 текста на экран осуществляется при помощи команды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вывод:</a:t>
            </a:r>
            <a:b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экране появится строка: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Привет, мир!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F8A2-22FB-4226-81B6-0FD21B1A90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1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можно дополнить уже готовую программу выводом еще одной строки: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 внимание на команду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нс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конце 3 строки: именно она отвечает за переход на новую строку!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на экране появится: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Привет, мир!</a:t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моя первая программа!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во время первого урока мы научились: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добавлять комментарии к программе;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выводить на экран строки;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разделять строки переносом на новую строку.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F8A2-22FB-4226-81B6-0FD21B1A90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8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записать значение переменной? Для подобных целей в языке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КуМир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существует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оператор присваивания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Оператор ввода:</a:t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происходит во время выполнения инструкции?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ждет, пока пользователь введет значение и нажмет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Введенное значение записывается в переменную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а, b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клавиатуры вводятся 2 значения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запятую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пробел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F8A2-22FB-4226-81B6-0FD21B1A90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2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Команда ветвления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если-то-иначе-все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имеет следующий формат: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условия используется </a:t>
            </a:r>
            <a:r>
              <a:rPr lang="ru-RU" dirty="0" smtClean="0">
                <a:hlinkClick r:id="rId3" tooltip="Логическое выражение"/>
              </a:rPr>
              <a:t>логическое выражение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которое может принимать два значения: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Если значение логического выражения равно да, то выполняется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серия1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противном случае -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серия2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F8A2-22FB-4226-81B6-0FD21B1A903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9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Заметим, что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серия2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вместе со служебным словом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иначе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отсутствовать. В таком случае команда имеет следующий формат: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F8A2-22FB-4226-81B6-0FD21B1A903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1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F8A2-22FB-4226-81B6-0FD21B1A903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7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F8A2-22FB-4226-81B6-0FD21B1A903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2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3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2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8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2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3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5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4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7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5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1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60B9-96FF-4717-9713-55143499A615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502FD-1684-4504-ADE1-F21CB664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5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Язык программирования Кумир.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Первая программа.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2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3428"/>
            <a:ext cx="10515600" cy="4351338"/>
          </a:xfrm>
        </p:spPr>
        <p:txBody>
          <a:bodyPr>
            <a:noAutofit/>
          </a:bodyPr>
          <a:lstStyle/>
          <a:p>
            <a:r>
              <a:rPr lang="ru-RU" sz="4400" b="1" dirty="0"/>
              <a:t>Оператор</a:t>
            </a:r>
            <a:r>
              <a:rPr lang="ru-RU" sz="4400" dirty="0"/>
              <a:t> - это команда языка программирования (инструкция).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Оператор присваивания </a:t>
            </a:r>
            <a:r>
              <a:rPr lang="ru-RU" sz="4400" dirty="0"/>
              <a:t>- это команда для записи нового значения в переменную.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Пример: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а</a:t>
            </a:r>
            <a:r>
              <a:rPr lang="ru-RU" sz="4400" dirty="0"/>
              <a:t> := 5 </a:t>
            </a:r>
          </a:p>
        </p:txBody>
      </p:sp>
    </p:spTree>
    <p:extLst>
      <p:ext uri="{BB962C8B-B14F-4D97-AF65-F5344CB8AC3E}">
        <p14:creationId xmlns:p14="http://schemas.microsoft.com/office/powerpoint/2010/main" val="329921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Язык программирования Кумир.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Ветвление и Цикл.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1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Команда ветвления «если»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В языке Кумир для этих целей используются две составные команды: </a:t>
            </a:r>
            <a:r>
              <a:rPr lang="ru-RU" sz="4400" b="1" dirty="0"/>
              <a:t>если-то-иначе-все</a:t>
            </a:r>
            <a:r>
              <a:rPr lang="ru-RU" sz="4400" dirty="0"/>
              <a:t> и </a:t>
            </a:r>
            <a:r>
              <a:rPr lang="ru-RU" sz="4400" b="1" dirty="0"/>
              <a:t>выбор-при-иначе-все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37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Команда если-то-иначе-все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6000" b="1" dirty="0"/>
              <a:t>если </a:t>
            </a:r>
            <a:r>
              <a:rPr lang="ru-RU" sz="6000" dirty="0"/>
              <a:t>условие</a:t>
            </a:r>
            <a:endParaRPr lang="ru-RU" sz="6000" b="1" dirty="0"/>
          </a:p>
          <a:p>
            <a:pPr fontAlgn="base"/>
            <a:r>
              <a:rPr lang="ru-RU" sz="6000" b="1" dirty="0"/>
              <a:t>то </a:t>
            </a:r>
            <a:r>
              <a:rPr lang="ru-RU" sz="6000" dirty="0"/>
              <a:t>серия1</a:t>
            </a:r>
            <a:endParaRPr lang="ru-RU" sz="6000" b="1" dirty="0"/>
          </a:p>
          <a:p>
            <a:pPr fontAlgn="base"/>
            <a:r>
              <a:rPr lang="ru-RU" sz="6000" b="1" dirty="0"/>
              <a:t>иначе </a:t>
            </a:r>
            <a:r>
              <a:rPr lang="ru-RU" sz="6000" dirty="0"/>
              <a:t>серия2</a:t>
            </a:r>
            <a:endParaRPr lang="ru-RU" sz="6000" b="1" dirty="0"/>
          </a:p>
          <a:p>
            <a:pPr fontAlgn="base"/>
            <a:r>
              <a:rPr lang="ru-RU" sz="6000" b="1" dirty="0"/>
              <a:t>все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45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r>
              <a:rPr lang="ru-RU" sz="5400" dirty="0"/>
              <a:t>если </a:t>
            </a:r>
            <a:r>
              <a:rPr lang="en-US" sz="5400" dirty="0"/>
              <a:t>a&lt;b</a:t>
            </a:r>
            <a:br>
              <a:rPr lang="en-US" sz="5400" dirty="0"/>
            </a:br>
            <a:r>
              <a:rPr lang="en-US" sz="5400" dirty="0"/>
              <a:t>  </a:t>
            </a:r>
            <a:r>
              <a:rPr lang="ru-RU" sz="5400" dirty="0"/>
              <a:t>то</a:t>
            </a:r>
            <a:br>
              <a:rPr lang="ru-RU" sz="5400" dirty="0"/>
            </a:br>
            <a:r>
              <a:rPr lang="ru-RU" sz="5400" dirty="0"/>
              <a:t>    </a:t>
            </a:r>
            <a:r>
              <a:rPr lang="en-US" sz="5400" dirty="0"/>
              <a:t>b:=b-a</a:t>
            </a:r>
            <a:br>
              <a:rPr lang="en-US" sz="5400" dirty="0"/>
            </a:br>
            <a:r>
              <a:rPr lang="en-US" sz="5400" dirty="0"/>
              <a:t>    p:=p+q</a:t>
            </a:r>
            <a:br>
              <a:rPr lang="en-US" sz="5400" dirty="0"/>
            </a:br>
            <a:r>
              <a:rPr lang="en-US" sz="5400" dirty="0"/>
              <a:t>  </a:t>
            </a:r>
            <a:r>
              <a:rPr lang="ru-RU" sz="5400" dirty="0"/>
              <a:t>иначе</a:t>
            </a:r>
            <a:br>
              <a:rPr lang="ru-RU" sz="5400" dirty="0"/>
            </a:br>
            <a:r>
              <a:rPr lang="ru-RU" sz="5400" dirty="0"/>
              <a:t>    </a:t>
            </a:r>
            <a:r>
              <a:rPr lang="en-US" sz="5400" dirty="0"/>
              <a:t>a:=a-b</a:t>
            </a:r>
            <a:br>
              <a:rPr lang="en-US" sz="5400" dirty="0"/>
            </a:br>
            <a:r>
              <a:rPr lang="en-US" sz="5400" dirty="0"/>
              <a:t>    q:=q+p</a:t>
            </a:r>
            <a:br>
              <a:rPr lang="en-US" sz="5400" dirty="0"/>
            </a:br>
            <a:r>
              <a:rPr lang="ru-RU" sz="5400" dirty="0"/>
              <a:t>все</a:t>
            </a:r>
          </a:p>
        </p:txBody>
      </p:sp>
    </p:spTree>
    <p:extLst>
      <p:ext uri="{BB962C8B-B14F-4D97-AF65-F5344CB8AC3E}">
        <p14:creationId xmlns:p14="http://schemas.microsoft.com/office/powerpoint/2010/main" val="27344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r>
              <a:rPr lang="ru-RU" sz="6000" dirty="0"/>
              <a:t>если x &gt; m</a:t>
            </a:r>
            <a:br>
              <a:rPr lang="ru-RU" sz="6000" dirty="0"/>
            </a:br>
            <a:r>
              <a:rPr lang="ru-RU" sz="6000" dirty="0"/>
              <a:t>  то</a:t>
            </a:r>
            <a:br>
              <a:rPr lang="ru-RU" sz="6000" dirty="0"/>
            </a:br>
            <a:r>
              <a:rPr lang="ru-RU" sz="6000" dirty="0"/>
              <a:t>    m := x</a:t>
            </a:r>
            <a:br>
              <a:rPr lang="ru-RU" sz="6000" dirty="0"/>
            </a:br>
            <a:r>
              <a:rPr lang="ru-RU" sz="6000" dirty="0"/>
              <a:t>    n := n+1</a:t>
            </a:r>
            <a:br>
              <a:rPr lang="ru-RU" sz="6000" dirty="0"/>
            </a:br>
            <a:r>
              <a:rPr lang="ru-RU" sz="6000" dirty="0"/>
              <a:t>все</a:t>
            </a:r>
          </a:p>
        </p:txBody>
      </p:sp>
    </p:spTree>
    <p:extLst>
      <p:ext uri="{BB962C8B-B14F-4D97-AF65-F5344CB8AC3E}">
        <p14:creationId xmlns:p14="http://schemas.microsoft.com/office/powerpoint/2010/main" val="305755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Пример </a:t>
            </a:r>
            <a:r>
              <a:rPr lang="ru-RU" b="1" dirty="0">
                <a:latin typeface="Arial Black" panose="020B0A04020102020204" pitchFamily="34" charset="0"/>
              </a:rPr>
              <a:t>(исполнитель Робот)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если справа свободно</a:t>
            </a:r>
            <a:br>
              <a:rPr lang="ru-RU" sz="6000" dirty="0"/>
            </a:br>
            <a:r>
              <a:rPr lang="ru-RU" sz="6000" dirty="0"/>
              <a:t>  то</a:t>
            </a:r>
            <a:br>
              <a:rPr lang="ru-RU" sz="6000" dirty="0"/>
            </a:br>
            <a:r>
              <a:rPr lang="ru-RU" sz="6000" dirty="0"/>
              <a:t>    вправо</a:t>
            </a:r>
            <a:br>
              <a:rPr lang="ru-RU" sz="6000" dirty="0"/>
            </a:br>
            <a:r>
              <a:rPr lang="ru-RU" sz="6000" dirty="0"/>
              <a:t>все</a:t>
            </a:r>
          </a:p>
        </p:txBody>
      </p:sp>
    </p:spTree>
    <p:extLst>
      <p:ext uri="{BB962C8B-B14F-4D97-AF65-F5344CB8AC3E}">
        <p14:creationId xmlns:p14="http://schemas.microsoft.com/office/powerpoint/2010/main" val="1336104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Команда если-то-иначе-все. Неполная </a:t>
            </a:r>
            <a:r>
              <a:rPr lang="ru-RU" b="1" dirty="0" smtClean="0">
                <a:latin typeface="Arial Black" panose="020B0A04020102020204" pitchFamily="34" charset="0"/>
              </a:rPr>
              <a:t>форма.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7200" b="1" dirty="0"/>
              <a:t>если </a:t>
            </a:r>
            <a:r>
              <a:rPr lang="ru-RU" sz="7200" dirty="0"/>
              <a:t>условие</a:t>
            </a:r>
            <a:endParaRPr lang="ru-RU" sz="7200" b="1" dirty="0"/>
          </a:p>
          <a:p>
            <a:pPr fontAlgn="base"/>
            <a:r>
              <a:rPr lang="ru-RU" sz="7200" b="1" dirty="0"/>
              <a:t>то </a:t>
            </a:r>
            <a:r>
              <a:rPr lang="ru-RU" sz="7200" dirty="0"/>
              <a:t>серия1</a:t>
            </a:r>
            <a:endParaRPr lang="ru-RU" sz="7200" b="1" dirty="0"/>
          </a:p>
          <a:p>
            <a:pPr fontAlgn="base"/>
            <a:r>
              <a:rPr lang="ru-RU" sz="7200" b="1" dirty="0"/>
              <a:t>все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24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3" y="1511727"/>
            <a:ext cx="10515600" cy="4351338"/>
          </a:xfrm>
        </p:spPr>
        <p:txBody>
          <a:bodyPr>
            <a:normAutofit/>
          </a:bodyPr>
          <a:lstStyle/>
          <a:p>
            <a:r>
              <a:rPr lang="ru-RU" sz="5400" dirty="0"/>
              <a:t>выбор</a:t>
            </a:r>
            <a:br>
              <a:rPr lang="ru-RU" sz="5400" dirty="0"/>
            </a:br>
            <a:r>
              <a:rPr lang="ru-RU" sz="5400" dirty="0"/>
              <a:t>  при a &gt; 1: i := i + 1</a:t>
            </a:r>
            <a:br>
              <a:rPr lang="ru-RU" sz="5400" dirty="0"/>
            </a:br>
            <a:r>
              <a:rPr lang="ru-RU" sz="5400" dirty="0"/>
              <a:t>  при a &lt; 0: j := j - 1</a:t>
            </a:r>
            <a:br>
              <a:rPr lang="ru-RU" sz="5400" dirty="0"/>
            </a:br>
            <a:r>
              <a:rPr lang="ru-RU" sz="5400" dirty="0"/>
              <a:t>  иначе t := i; i := j; j := t</a:t>
            </a:r>
            <a:br>
              <a:rPr lang="ru-RU" sz="5400" dirty="0"/>
            </a:br>
            <a:r>
              <a:rPr lang="ru-RU" sz="5400" dirty="0"/>
              <a:t>все</a:t>
            </a:r>
          </a:p>
        </p:txBody>
      </p:sp>
    </p:spTree>
    <p:extLst>
      <p:ext uri="{BB962C8B-B14F-4D97-AF65-F5344CB8AC3E}">
        <p14:creationId xmlns:p14="http://schemas.microsoft.com/office/powerpoint/2010/main" val="374264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Пример </a:t>
            </a:r>
            <a:r>
              <a:rPr lang="ru-RU" b="1" dirty="0">
                <a:latin typeface="Arial Black" panose="020B0A04020102020204" pitchFamily="34" charset="0"/>
              </a:rPr>
              <a:t>(исполнитель Робот)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/>
              <a:t>выбор</a:t>
            </a:r>
            <a:br>
              <a:rPr lang="ru-RU" sz="5400" dirty="0"/>
            </a:br>
            <a:r>
              <a:rPr lang="ru-RU" sz="5400" dirty="0"/>
              <a:t>  при сверху свободно: вверх</a:t>
            </a:r>
            <a:br>
              <a:rPr lang="ru-RU" sz="5400" dirty="0"/>
            </a:br>
            <a:r>
              <a:rPr lang="ru-RU" sz="5400" dirty="0"/>
              <a:t>  при слева свободно: влево</a:t>
            </a:r>
            <a:br>
              <a:rPr lang="ru-RU" sz="5400" dirty="0"/>
            </a:br>
            <a:r>
              <a:rPr lang="ru-RU" sz="5400" dirty="0"/>
              <a:t>  при снизу свободно: вниз</a:t>
            </a:r>
            <a:br>
              <a:rPr lang="ru-RU" sz="5400" dirty="0"/>
            </a:br>
            <a:r>
              <a:rPr lang="ru-RU" sz="5400" dirty="0"/>
              <a:t>  при справа свободно: вправо</a:t>
            </a:r>
            <a:br>
              <a:rPr lang="ru-RU" sz="5400" dirty="0"/>
            </a:br>
            <a:r>
              <a:rPr lang="ru-RU" sz="5400" dirty="0"/>
              <a:t>все</a:t>
            </a:r>
          </a:p>
        </p:txBody>
      </p:sp>
    </p:spTree>
    <p:extLst>
      <p:ext uri="{BB962C8B-B14F-4D97-AF65-F5344CB8AC3E}">
        <p14:creationId xmlns:p14="http://schemas.microsoft.com/office/powerpoint/2010/main" val="204456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143" y="1117765"/>
            <a:ext cx="10515600" cy="5740235"/>
          </a:xfrm>
        </p:spPr>
        <p:txBody>
          <a:bodyPr>
            <a:normAutofit/>
          </a:bodyPr>
          <a:lstStyle/>
          <a:p>
            <a:r>
              <a:rPr lang="ru-RU" sz="6600" i="1" dirty="0"/>
              <a:t>| использовать Робот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b="1" dirty="0"/>
              <a:t>1 </a:t>
            </a:r>
            <a:r>
              <a:rPr lang="ru-RU" sz="6600" b="1" dirty="0" err="1"/>
              <a:t>алг</a:t>
            </a:r>
            <a:r>
              <a:rPr lang="ru-RU" sz="6600" dirty="0"/>
              <a:t> 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b="1" dirty="0"/>
              <a:t>2 </a:t>
            </a:r>
            <a:r>
              <a:rPr lang="ru-RU" sz="6600" b="1" dirty="0" err="1"/>
              <a:t>нач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b="1" dirty="0"/>
              <a:t>3</a:t>
            </a:r>
            <a:r>
              <a:rPr lang="ru-RU" sz="6600" dirty="0"/>
              <a:t> . 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b="1" dirty="0"/>
              <a:t>4 кон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9957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Циклы</a:t>
            </a:r>
            <a:endParaRPr lang="ru-RU" sz="6000" b="1" dirty="0"/>
          </a:p>
        </p:txBody>
      </p:sp>
      <p:pic>
        <p:nvPicPr>
          <p:cNvPr id="1026" name="Picture 2" descr="https://foxford.ru/uploads/tinymce_image/image/216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38" y="1533525"/>
            <a:ext cx="75342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8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На языке </a:t>
            </a:r>
            <a:r>
              <a:rPr lang="ru-RU" sz="4800" b="1" dirty="0" err="1"/>
              <a:t>КуМир</a:t>
            </a:r>
            <a:r>
              <a:rPr lang="ru-RU" sz="4800" b="1" dirty="0"/>
              <a:t> цикл с предусловием имеет следующий вид: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если &lt;условие&gt;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  то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    &lt;действия&gt;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  иначе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    &lt;альтернативные действия&gt;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все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9604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Цикл с </a:t>
            </a:r>
            <a:r>
              <a:rPr lang="ru-RU" sz="4800" b="1" dirty="0" smtClean="0"/>
              <a:t>предусловием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err="1"/>
              <a:t>нц</a:t>
            </a:r>
            <a:r>
              <a:rPr lang="ru-RU" sz="4800" dirty="0"/>
              <a:t> пока &lt;условие&gt;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  &lt;тело цикла&gt;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/>
              <a:t>кц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79030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Цикл с </a:t>
            </a:r>
            <a:r>
              <a:rPr lang="ru-RU" sz="5400" b="1" dirty="0" smtClean="0"/>
              <a:t>постусловием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/>
              <a:t>нц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  &lt;тело цикла&gt;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err="1"/>
              <a:t>кц_при</a:t>
            </a:r>
            <a:r>
              <a:rPr lang="ru-RU" sz="4400" dirty="0"/>
              <a:t> &lt;условие&gt;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68286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Цикл со </a:t>
            </a:r>
            <a:r>
              <a:rPr lang="ru-RU" sz="5400" b="1" dirty="0" smtClean="0"/>
              <a:t>счётчиком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цел а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err="1"/>
              <a:t>нц</a:t>
            </a:r>
            <a:r>
              <a:rPr lang="ru-RU" sz="4800" b="1" dirty="0"/>
              <a:t> для а от 0 до 9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>  … тело цикла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err="1"/>
              <a:t>кц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82608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54" y="95535"/>
            <a:ext cx="1055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85" y="0"/>
            <a:ext cx="9533530" cy="68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60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513" b="17977"/>
          <a:stretch/>
        </p:blipFill>
        <p:spPr>
          <a:xfrm>
            <a:off x="108988" y="0"/>
            <a:ext cx="12214940" cy="67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4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23" y="0"/>
            <a:ext cx="10813221" cy="68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0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65" y="0"/>
            <a:ext cx="11089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4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5" y="1501254"/>
            <a:ext cx="10515600" cy="5767530"/>
          </a:xfrm>
        </p:spPr>
        <p:txBody>
          <a:bodyPr>
            <a:normAutofit/>
          </a:bodyPr>
          <a:lstStyle/>
          <a:p>
            <a:r>
              <a:rPr lang="ru-RU" sz="6600" b="1" dirty="0"/>
              <a:t>1 </a:t>
            </a:r>
            <a:r>
              <a:rPr lang="ru-RU" sz="6600" b="1" dirty="0" err="1"/>
              <a:t>алг</a:t>
            </a:r>
            <a:r>
              <a:rPr lang="ru-RU" sz="6600" b="1" dirty="0"/>
              <a:t> </a:t>
            </a:r>
            <a:r>
              <a:rPr lang="ru-RU" sz="6600" dirty="0"/>
              <a:t>Привет</a:t>
            </a:r>
            <a:br>
              <a:rPr lang="ru-RU" sz="6600" dirty="0"/>
            </a:br>
            <a:r>
              <a:rPr lang="ru-RU" sz="6600" b="1" dirty="0"/>
              <a:t>2 </a:t>
            </a:r>
            <a:r>
              <a:rPr lang="ru-RU" sz="6600" b="1" dirty="0" err="1"/>
              <a:t>нач</a:t>
            </a: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/>
              <a:t>3    вывод "</a:t>
            </a:r>
            <a:r>
              <a:rPr lang="ru-RU" sz="6600" dirty="0"/>
              <a:t>Привет, мир!</a:t>
            </a:r>
            <a:r>
              <a:rPr lang="ru-RU" sz="6600" b="1" dirty="0"/>
              <a:t>"</a:t>
            </a:r>
            <a:br>
              <a:rPr lang="ru-RU" sz="6600" b="1" dirty="0"/>
            </a:br>
            <a:r>
              <a:rPr lang="ru-RU" sz="6600" b="1" dirty="0"/>
              <a:t>4 кон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2065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7421"/>
            <a:ext cx="10994409" cy="5999542"/>
          </a:xfrm>
        </p:spPr>
        <p:txBody>
          <a:bodyPr>
            <a:noAutofit/>
          </a:bodyPr>
          <a:lstStyle/>
          <a:p>
            <a:r>
              <a:rPr lang="ru-RU" sz="6600" b="1" dirty="0"/>
              <a:t>1 </a:t>
            </a:r>
            <a:r>
              <a:rPr lang="ru-RU" sz="6600" b="1" dirty="0" err="1"/>
              <a:t>алг</a:t>
            </a:r>
            <a:r>
              <a:rPr lang="ru-RU" sz="6600" b="1" dirty="0"/>
              <a:t> </a:t>
            </a:r>
            <a:r>
              <a:rPr lang="ru-RU" sz="6600" dirty="0"/>
              <a:t>Привет</a:t>
            </a:r>
            <a:br>
              <a:rPr lang="ru-RU" sz="6600" dirty="0"/>
            </a:br>
            <a:r>
              <a:rPr lang="ru-RU" sz="6600" b="1" dirty="0"/>
              <a:t>2 </a:t>
            </a:r>
            <a:r>
              <a:rPr lang="ru-RU" sz="6600" b="1" dirty="0" err="1"/>
              <a:t>нач</a:t>
            </a: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/>
              <a:t>3    вывод "</a:t>
            </a:r>
            <a:r>
              <a:rPr lang="ru-RU" sz="6600" dirty="0"/>
              <a:t>Привет, мир</a:t>
            </a:r>
            <a:r>
              <a:rPr lang="ru-RU" sz="6600" dirty="0" smtClean="0"/>
              <a:t>!</a:t>
            </a:r>
            <a:r>
              <a:rPr lang="ru-RU" sz="6600" b="1" dirty="0" smtClean="0"/>
              <a:t>", </a:t>
            </a:r>
            <a:r>
              <a:rPr lang="ru-RU" sz="6600" b="1" dirty="0" err="1" smtClean="0"/>
              <a:t>нс</a:t>
            </a: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/>
              <a:t>4    вывод "</a:t>
            </a:r>
            <a:r>
              <a:rPr lang="ru-RU" sz="6600" dirty="0"/>
              <a:t>Это моя первая программа!</a:t>
            </a:r>
            <a:r>
              <a:rPr lang="ru-RU" sz="6600" b="1" dirty="0"/>
              <a:t>"</a:t>
            </a:r>
            <a:br>
              <a:rPr lang="ru-RU" sz="6600" b="1" dirty="0"/>
            </a:br>
            <a:r>
              <a:rPr lang="ru-RU" sz="6600" b="1" dirty="0"/>
              <a:t>5 кон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399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Задание.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7480"/>
            <a:ext cx="10515600" cy="5268035"/>
          </a:xfrm>
        </p:spPr>
        <p:txBody>
          <a:bodyPr>
            <a:normAutofit/>
          </a:bodyPr>
          <a:lstStyle/>
          <a:p>
            <a:r>
              <a:rPr lang="ru-RU" sz="4800" dirty="0"/>
              <a:t>Выведите на экран Ваше Ф.И.О., класс, в котором Вы учитесь, и номер школы. Каждый пункт начинайте с новой строки, чтобы получилось:</a:t>
            </a:r>
          </a:p>
          <a:p>
            <a:pPr marL="0" indent="0">
              <a:buNone/>
            </a:pPr>
            <a:r>
              <a:rPr lang="ru-RU" sz="4800" dirty="0" smtClean="0"/>
              <a:t>1) Ф.И.О</a:t>
            </a:r>
            <a:r>
              <a:rPr lang="ru-RU" sz="4800" dirty="0"/>
              <a:t>.</a:t>
            </a:r>
            <a:br>
              <a:rPr lang="ru-RU" sz="4800" dirty="0"/>
            </a:br>
            <a:r>
              <a:rPr lang="ru-RU" sz="4800" dirty="0" smtClean="0"/>
              <a:t>2) Класс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3) Номер </a:t>
            </a:r>
            <a:r>
              <a:rPr lang="ru-RU" sz="4800" dirty="0"/>
              <a:t>школы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Язык программирования Кумир.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Переменные и ввод с клавиатуры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2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3" y="286602"/>
            <a:ext cx="12310281" cy="6571397"/>
          </a:xfrm>
        </p:spPr>
        <p:txBody>
          <a:bodyPr>
            <a:normAutofit/>
          </a:bodyPr>
          <a:lstStyle/>
          <a:p>
            <a:r>
              <a:rPr lang="ru-RU" sz="3200" b="1" dirty="0"/>
              <a:t>Переменная </a:t>
            </a:r>
            <a:r>
              <a:rPr lang="ru-RU" sz="3200" dirty="0"/>
              <a:t>- это величина, имеющая тип, имя и значение. Значение переменной может изменяться во время работы программы.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В качестве переменных могут использоваться</a:t>
            </a:r>
            <a:r>
              <a:rPr lang="ru-RU" sz="3200" dirty="0"/>
              <a:t>:</a:t>
            </a:r>
            <a:br>
              <a:rPr lang="ru-RU" sz="3200" dirty="0"/>
            </a:br>
            <a:r>
              <a:rPr lang="ru-RU" sz="3200" dirty="0"/>
              <a:t>латинские буквы</a:t>
            </a:r>
          </a:p>
          <a:p>
            <a:r>
              <a:rPr lang="ru-RU" sz="3200" dirty="0"/>
              <a:t>русские буквы</a:t>
            </a:r>
          </a:p>
          <a:p>
            <a:r>
              <a:rPr lang="ru-RU" sz="3200" dirty="0"/>
              <a:t>цифры</a:t>
            </a:r>
          </a:p>
          <a:p>
            <a:r>
              <a:rPr lang="ru-RU" sz="3200" dirty="0"/>
              <a:t>знак подчеркивания ( _ )</a:t>
            </a:r>
          </a:p>
          <a:p>
            <a:r>
              <a:rPr lang="ru-RU" sz="3200" b="1" dirty="0"/>
              <a:t>Нельзя использовать</a:t>
            </a:r>
            <a:r>
              <a:rPr lang="ru-RU" sz="3200" dirty="0"/>
              <a:t>:</a:t>
            </a:r>
            <a:br>
              <a:rPr lang="ru-RU" sz="3200" dirty="0"/>
            </a:br>
            <a:r>
              <a:rPr lang="ru-RU" sz="3200" dirty="0"/>
              <a:t>скобки</a:t>
            </a:r>
          </a:p>
          <a:p>
            <a:r>
              <a:rPr lang="ru-RU" sz="3200" dirty="0"/>
              <a:t>знаки +, -, *, ? и т.д.</a:t>
            </a:r>
          </a:p>
          <a:p>
            <a:r>
              <a:rPr lang="ru-RU" sz="3200" b="1" dirty="0"/>
              <a:t>Заглавные и строчные буквы различаются!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7467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420"/>
            <a:ext cx="10926170" cy="6680579"/>
          </a:xfrm>
        </p:spPr>
        <p:txBody>
          <a:bodyPr/>
          <a:lstStyle/>
          <a:p>
            <a:r>
              <a:rPr lang="ru-RU" sz="6000" b="1" dirty="0">
                <a:latin typeface="Arial Black" panose="020B0A04020102020204" pitchFamily="34" charset="0"/>
              </a:rPr>
              <a:t>Типы переменных:</a:t>
            </a: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/>
              <a:t>цел         | </a:t>
            </a:r>
            <a:r>
              <a:rPr lang="ru-RU" sz="6000" i="1" dirty="0"/>
              <a:t>целый</a:t>
            </a:r>
            <a:endParaRPr lang="ru-RU" sz="6000" dirty="0"/>
          </a:p>
          <a:p>
            <a:r>
              <a:rPr lang="ru-RU" sz="6000" b="1" dirty="0"/>
              <a:t>вещ   </a:t>
            </a:r>
            <a:r>
              <a:rPr lang="ru-RU" sz="6000" i="1" dirty="0"/>
              <a:t> | вещественный</a:t>
            </a:r>
            <a:endParaRPr lang="ru-RU" sz="6000" dirty="0"/>
          </a:p>
          <a:p>
            <a:r>
              <a:rPr lang="ru-RU" sz="6000" b="1" dirty="0"/>
              <a:t>сим    </a:t>
            </a:r>
            <a:r>
              <a:rPr lang="ru-RU" sz="6000" i="1" dirty="0"/>
              <a:t>| символьный </a:t>
            </a:r>
            <a:endParaRPr lang="ru-RU" sz="6000" dirty="0"/>
          </a:p>
          <a:p>
            <a:r>
              <a:rPr lang="ru-RU" sz="6000" b="1" dirty="0"/>
              <a:t>лит    </a:t>
            </a:r>
            <a:r>
              <a:rPr lang="ru-RU" sz="6000" i="1" dirty="0"/>
              <a:t> | литеральный</a:t>
            </a:r>
            <a:endParaRPr lang="ru-RU" sz="6000" dirty="0"/>
          </a:p>
          <a:p>
            <a:r>
              <a:rPr lang="ru-RU" sz="6000" b="1" dirty="0"/>
              <a:t>лог    </a:t>
            </a:r>
            <a:r>
              <a:rPr lang="ru-RU" sz="6000" b="1" i="1" dirty="0"/>
              <a:t> </a:t>
            </a:r>
            <a:r>
              <a:rPr lang="ru-RU" sz="6000" i="1" dirty="0"/>
              <a:t>| логический</a:t>
            </a:r>
            <a:endParaRPr lang="ru-RU" sz="6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1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-163773"/>
            <a:ext cx="10515600" cy="7178722"/>
          </a:xfrm>
        </p:spPr>
        <p:txBody>
          <a:bodyPr/>
          <a:lstStyle/>
          <a:p>
            <a:pPr marL="0" indent="0">
              <a:buNone/>
            </a:pPr>
            <a:endParaRPr lang="ru-RU" sz="4400" dirty="0"/>
          </a:p>
          <a:p>
            <a:r>
              <a:rPr lang="ru-RU" sz="4400" b="1" dirty="0"/>
              <a:t>Объявление переменных:</a:t>
            </a:r>
            <a:endParaRPr lang="ru-RU" sz="4400" dirty="0"/>
          </a:p>
          <a:p>
            <a:r>
              <a:rPr lang="ru-RU" sz="4400" dirty="0"/>
              <a:t>&lt;тип переменной&gt; &lt;имя переменной (, имя второй переменной, имя третьей переменной, ...)&gt;</a:t>
            </a:r>
            <a:br>
              <a:rPr lang="ru-RU" sz="4400" dirty="0"/>
            </a:br>
            <a:endParaRPr lang="ru-RU" sz="4400" dirty="0"/>
          </a:p>
          <a:p>
            <a:r>
              <a:rPr lang="ru-RU" sz="4400" b="1" dirty="0"/>
              <a:t>Пример: </a:t>
            </a:r>
            <a:br>
              <a:rPr lang="ru-RU" sz="4400" b="1" dirty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цел </a:t>
            </a:r>
            <a:r>
              <a:rPr lang="ru-RU" sz="4400" dirty="0"/>
              <a:t>а, b, c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11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359</Words>
  <Application>Microsoft Office PowerPoint</Application>
  <PresentationFormat>Широкоэкранный</PresentationFormat>
  <Paragraphs>81</Paragraphs>
  <Slides>29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Тема Office</vt:lpstr>
      <vt:lpstr>Язык программирования Кумир.</vt:lpstr>
      <vt:lpstr>Презентация PowerPoint</vt:lpstr>
      <vt:lpstr>Презентация PowerPoint</vt:lpstr>
      <vt:lpstr>Презентация PowerPoint</vt:lpstr>
      <vt:lpstr>Задание.</vt:lpstr>
      <vt:lpstr>Язык программирования Кумир.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 программирования Кумир.</vt:lpstr>
      <vt:lpstr>Команда ветвления «если»</vt:lpstr>
      <vt:lpstr>Команда если-то-иначе-все</vt:lpstr>
      <vt:lpstr>Презентация PowerPoint</vt:lpstr>
      <vt:lpstr>Презентация PowerPoint</vt:lpstr>
      <vt:lpstr>Пример (исполнитель Робот)</vt:lpstr>
      <vt:lpstr>Команда если-то-иначе-все. Неполная форма.</vt:lpstr>
      <vt:lpstr>Презентация PowerPoint</vt:lpstr>
      <vt:lpstr>Пример (исполнитель Робот)</vt:lpstr>
      <vt:lpstr>Циклы</vt:lpstr>
      <vt:lpstr>На языке КуМир цикл с предусловием имеет следующий вид:</vt:lpstr>
      <vt:lpstr>Цикл с предусловием</vt:lpstr>
      <vt:lpstr>Цикл с постусловием</vt:lpstr>
      <vt:lpstr>Цикл со счётчиком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Кумир.</dc:title>
  <dc:creator>Хмячина Екатерина Алексеевна</dc:creator>
  <cp:lastModifiedBy>Хмячина Екатерина Алексеевна</cp:lastModifiedBy>
  <cp:revision>9</cp:revision>
  <dcterms:created xsi:type="dcterms:W3CDTF">2019-04-04T05:48:30Z</dcterms:created>
  <dcterms:modified xsi:type="dcterms:W3CDTF">2019-12-06T12:43:08Z</dcterms:modified>
</cp:coreProperties>
</file>