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963" autoAdjust="0"/>
  </p:normalViewPr>
  <p:slideViewPr>
    <p:cSldViewPr snapToGrid="0">
      <p:cViewPr varScale="1">
        <p:scale>
          <a:sx n="89" d="100"/>
          <a:sy n="89" d="100"/>
        </p:scale>
        <p:origin x="13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69C89-D107-47C5-9173-E99AF91DB0BB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CCD4A-4A6C-4E1F-BC6F-4997C793F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118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Логическое выражение «С2&gt;=8» построено с помощью операторов отношения «&gt;» и «=». Результат его вычисления – логическая величина «ИСТИНА» или «ЛОЖЬ». В первом случае функция возвращает значение «В2/2». Во втором – «В2».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CCD4A-4A6C-4E1F-BC6F-4997C793FBC9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049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функции ЕСЛИ можно использовать в качестве аргументов текстовые значения.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Задача 2. Если стоимость товара на складе после уценки стала меньше 300 р. или продукт хранится дольше 10 месяцев, его списывают.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решения используем логические функции ЕСЛИ и ИЛИ: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CCD4A-4A6C-4E1F-BC6F-4997C793FBC9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96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Условие, записанное с помощью логической операции ИЛИ, расшифровывается так: товар списывается, если число в ячейке D2 = 10.</a:t>
            </a:r>
          </a:p>
          <a:p>
            <a:br>
              <a:rPr lang="ru-RU" dirty="0"/>
            </a:b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 невыполнении условия функция ЕСЛИ возвращает пустую ячейку.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качестве аргументов можно использовать другие функции. </a:t>
            </a:r>
            <a:r>
              <a:rPr lang="ru-RU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 примеру, математические.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CCD4A-4A6C-4E1F-BC6F-4997C793FBC9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914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97AC-8502-4235-815E-86905E4DD5CA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9D8F-0FC2-4D26-85A6-BA32C2D3FF6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0575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97AC-8502-4235-815E-86905E4DD5CA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9D8F-0FC2-4D26-85A6-BA32C2D3F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68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97AC-8502-4235-815E-86905E4DD5CA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9D8F-0FC2-4D26-85A6-BA32C2D3F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935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97AC-8502-4235-815E-86905E4DD5CA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9D8F-0FC2-4D26-85A6-BA32C2D3F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58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97AC-8502-4235-815E-86905E4DD5CA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9D8F-0FC2-4D26-85A6-BA32C2D3FF6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007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97AC-8502-4235-815E-86905E4DD5CA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9D8F-0FC2-4D26-85A6-BA32C2D3F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43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97AC-8502-4235-815E-86905E4DD5CA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9D8F-0FC2-4D26-85A6-BA32C2D3F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85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97AC-8502-4235-815E-86905E4DD5CA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9D8F-0FC2-4D26-85A6-BA32C2D3F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58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97AC-8502-4235-815E-86905E4DD5CA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9D8F-0FC2-4D26-85A6-BA32C2D3F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93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B6997AC-8502-4235-815E-86905E4DD5CA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FF9D8F-0FC2-4D26-85A6-BA32C2D3F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678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97AC-8502-4235-815E-86905E4DD5CA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9D8F-0FC2-4D26-85A6-BA32C2D3FF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863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B6997AC-8502-4235-815E-86905E4DD5CA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FF9D8F-0FC2-4D26-85A6-BA32C2D3FF68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356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37224" cy="6331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Введение в электронные таблицы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b="31409"/>
          <a:stretch/>
        </p:blipFill>
        <p:spPr>
          <a:xfrm>
            <a:off x="11326028" y="286438"/>
            <a:ext cx="590550" cy="561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957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Распространённые ошибки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Ошибка #ИМЯ?</a:t>
            </a:r>
          </a:p>
          <a:p>
            <a:r>
              <a:rPr lang="ru-RU" sz="2400" dirty="0"/>
              <a:t>Ошибка </a:t>
            </a:r>
            <a:r>
              <a:rPr lang="ru-RU" sz="2400" b="1" dirty="0"/>
              <a:t>#ИМЯ?</a:t>
            </a:r>
            <a:r>
              <a:rPr lang="ru-RU" sz="2400" dirty="0"/>
              <a:t> (#NAME?) возникает в том случае, когда </a:t>
            </a:r>
            <a:r>
              <a:rPr lang="ru-RU" sz="2400" dirty="0" err="1"/>
              <a:t>Excel</a:t>
            </a:r>
            <a:r>
              <a:rPr lang="ru-RU" sz="2400" dirty="0"/>
              <a:t> не может распознать текст в формуле (например, из-за опечатки).</a:t>
            </a:r>
          </a:p>
          <a:p>
            <a:br>
              <a:rPr lang="ru-RU" sz="2400" dirty="0"/>
            </a:br>
            <a:endParaRPr lang="ru-RU" sz="2400" dirty="0"/>
          </a:p>
        </p:txBody>
      </p:sp>
      <p:pic>
        <p:nvPicPr>
          <p:cNvPr id="2050" name="Picture 2" descr="Ошибки в формулах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092" y="3191668"/>
            <a:ext cx="6102007" cy="2998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9609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Распространённые ошибки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Ошибка #ЗНАЧ!</a:t>
            </a:r>
          </a:p>
          <a:p>
            <a:r>
              <a:rPr lang="ru-RU" sz="2400" dirty="0" err="1"/>
              <a:t>Excel</a:t>
            </a:r>
            <a:r>
              <a:rPr lang="ru-RU" sz="2400" dirty="0"/>
              <a:t> показывает сообщение об ошибке </a:t>
            </a:r>
            <a:r>
              <a:rPr lang="ru-RU" sz="2400" b="1" dirty="0"/>
              <a:t>#ЗНАЧ!</a:t>
            </a:r>
            <a:r>
              <a:rPr lang="ru-RU" sz="2400" dirty="0"/>
              <a:t> (#VALUE!) в том случае, когда для формулы введён аргумент не подходящего типа.</a:t>
            </a:r>
          </a:p>
          <a:p>
            <a:br>
              <a:rPr lang="ru-RU" sz="2400" dirty="0"/>
            </a:br>
            <a:endParaRPr lang="ru-RU" sz="2400" dirty="0"/>
          </a:p>
        </p:txBody>
      </p:sp>
      <p:pic>
        <p:nvPicPr>
          <p:cNvPr id="3074" name="Picture 2" descr="Ошибки в формулах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076" y="3597409"/>
            <a:ext cx="5474044" cy="2689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0740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Распространённые ошибки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Ошибка #ССЫЛКА!</a:t>
            </a:r>
          </a:p>
          <a:p>
            <a:r>
              <a:rPr lang="ru-RU" sz="2400" dirty="0"/>
              <a:t>Сообщение об ошибке </a:t>
            </a:r>
            <a:r>
              <a:rPr lang="ru-RU" sz="2400" b="1" dirty="0"/>
              <a:t>#ССЫЛКА!</a:t>
            </a:r>
            <a:r>
              <a:rPr lang="ru-RU" sz="2400" dirty="0"/>
              <a:t> (#REF!) говорит о том, что формула ссылается на ячейку, которая не существует.</a:t>
            </a:r>
          </a:p>
          <a:p>
            <a:endParaRPr lang="ru-RU" sz="2400" dirty="0"/>
          </a:p>
        </p:txBody>
      </p:sp>
      <p:pic>
        <p:nvPicPr>
          <p:cNvPr id="4098" name="Picture 2" descr="Ошибки в формулах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0" y="4709913"/>
            <a:ext cx="4976501" cy="158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Ошибки в формулах Exc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3147440"/>
            <a:ext cx="3347789" cy="314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356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cap="all" dirty="0"/>
              <a:t>ИСПОЛЬЗОВАНИЕ ЛОГИЧЕСКИХ ФУНКЦИЙ В EXCEL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D4D8B16-8B47-8D98-9705-AC22625948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883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152" y="78659"/>
            <a:ext cx="8497462" cy="612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013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960" y="1037149"/>
            <a:ext cx="10572750" cy="441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153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6944" y="148952"/>
            <a:ext cx="10058400" cy="1450757"/>
          </a:xfrm>
        </p:spPr>
        <p:txBody>
          <a:bodyPr/>
          <a:lstStyle/>
          <a:p>
            <a:pPr algn="ctr"/>
            <a:r>
              <a:rPr lang="ru-RU" dirty="0"/>
              <a:t>Решение задачи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356" y="1897626"/>
            <a:ext cx="7678243" cy="428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684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4968" y="286603"/>
            <a:ext cx="11749548" cy="2358274"/>
          </a:xfrm>
        </p:spPr>
        <p:txBody>
          <a:bodyPr>
            <a:normAutofit fontScale="90000"/>
          </a:bodyPr>
          <a:lstStyle/>
          <a:p>
            <a:r>
              <a:rPr lang="ru-RU" dirty="0"/>
              <a:t>Чтобы решить поставленную задачу, воспользуемся логической функцией ЕСЛИ. Формула будет выглядеть так: =ЕСЛИ(C2&gt;=8;B2/2;B2).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1003" y="1977220"/>
            <a:ext cx="5953376" cy="4374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016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=ЕСЛИ(И(C2&gt;=8);B2/2;ЕСЛИ(И(C2&gt;=5);B2/1,5;B2))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0716" y="1640115"/>
            <a:ext cx="6244389" cy="454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902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=ЕСЛИ(ИЛИ(</a:t>
            </a:r>
            <a:r>
              <a:rPr lang="en-US" dirty="0"/>
              <a:t>D2&lt;300;C2&gt;=10);"</a:t>
            </a:r>
            <a:r>
              <a:rPr lang="ru-RU" dirty="0"/>
              <a:t>списан";"")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2747" y="1119421"/>
            <a:ext cx="5582653" cy="518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998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Введение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Диапазон</a:t>
            </a:r>
            <a:r>
              <a:rPr lang="ru-RU" sz="2400" dirty="0"/>
              <a:t>: Диапазон в </a:t>
            </a:r>
            <a:r>
              <a:rPr lang="ru-RU" sz="2400" dirty="0" err="1"/>
              <a:t>Excel</a:t>
            </a:r>
            <a:r>
              <a:rPr lang="ru-RU" sz="2400" dirty="0"/>
              <a:t> – это набор из двух или более ячеек. В этой главе Вы найдёте обзор некоторых очень важных операций с диапазонами.</a:t>
            </a:r>
          </a:p>
          <a:p>
            <a:r>
              <a:rPr lang="ru-RU" sz="2400" dirty="0"/>
              <a:t>Примеры:  Пользовательские списки, Примечания, Скрытие строк и столбцов, Пропускать пустые </a:t>
            </a:r>
            <a:r>
              <a:rPr lang="ru-RU" sz="2400" dirty="0" err="1"/>
              <a:t>ячейкии</a:t>
            </a:r>
            <a:r>
              <a:rPr lang="ru-RU" sz="2400" dirty="0"/>
              <a:t> </a:t>
            </a:r>
            <a:r>
              <a:rPr lang="ru-RU" sz="2400" dirty="0" err="1"/>
              <a:t>тд</a:t>
            </a:r>
            <a:r>
              <a:rPr lang="ru-RU" sz="2400" dirty="0"/>
              <a:t>.</a:t>
            </a:r>
          </a:p>
          <a:p>
            <a:r>
              <a:rPr lang="ru-RU" sz="2400" b="1" dirty="0"/>
              <a:t>Формулы и функции</a:t>
            </a:r>
            <a:r>
              <a:rPr lang="ru-RU" sz="2400" dirty="0"/>
              <a:t>: Формула – это выражение, которое вычисляет значение ячейки. Функции – это предопределённые формулы, доступные в </a:t>
            </a:r>
            <a:r>
              <a:rPr lang="ru-RU" sz="2400" dirty="0" err="1"/>
              <a:t>Excel</a:t>
            </a:r>
            <a:r>
              <a:rPr lang="ru-RU" sz="2400" dirty="0"/>
              <a:t>.</a:t>
            </a:r>
          </a:p>
          <a:p>
            <a:r>
              <a:rPr lang="ru-RU" sz="2400" dirty="0"/>
              <a:t>Примеры: Процентное изменение, Имена в формулах, Строка состояния, Быстрые операции.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181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Оформите лабораторную работу в </a:t>
            </a:r>
            <a:r>
              <a:rPr lang="en-US" dirty="0"/>
              <a:t>Word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97280" y="2093495"/>
            <a:ext cx="102966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4000" dirty="0"/>
              <a:t>Оформите задачу в документе </a:t>
            </a:r>
            <a:r>
              <a:rPr lang="en-US" sz="4000" dirty="0"/>
              <a:t>Word</a:t>
            </a:r>
          </a:p>
          <a:p>
            <a:pPr marL="342900" indent="-342900">
              <a:buAutoNum type="arabicParenR"/>
            </a:pPr>
            <a:r>
              <a:rPr lang="ru-RU" sz="4000" dirty="0"/>
              <a:t>Опишите основные задачи, решаемые в лабораторной работе</a:t>
            </a:r>
          </a:p>
          <a:p>
            <a:pPr marL="342900" indent="-342900">
              <a:buAutoNum type="arabicParenR"/>
            </a:pPr>
            <a:r>
              <a:rPr lang="ru-RU" sz="4000" dirty="0"/>
              <a:t>Оформите шрифт 14 </a:t>
            </a:r>
            <a:r>
              <a:rPr lang="ru-RU" sz="4000" dirty="0" err="1"/>
              <a:t>пт</a:t>
            </a:r>
            <a:r>
              <a:rPr lang="ru-RU" sz="4000" dirty="0"/>
              <a:t> </a:t>
            </a:r>
            <a:r>
              <a:rPr lang="en-US" sz="4000" dirty="0"/>
              <a:t>Times New Roman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95951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Книга и рабочий лист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Рабочий лист: Лист – это набор ячеек, в которых Вы храните и обрабатываете данные. По умолчанию каждая рабочая книга </a:t>
            </a:r>
            <a:r>
              <a:rPr lang="ru-RU" sz="2800" dirty="0" err="1"/>
              <a:t>Excel</a:t>
            </a:r>
            <a:r>
              <a:rPr lang="ru-RU" sz="2800" dirty="0"/>
              <a:t> содержит три листа (в </a:t>
            </a:r>
            <a:r>
              <a:rPr lang="ru-RU" sz="2800" dirty="0" err="1"/>
              <a:t>Excel</a:t>
            </a:r>
            <a:r>
              <a:rPr lang="ru-RU" sz="2800" dirty="0"/>
              <a:t> 2010 и более ранних версиях).</a:t>
            </a:r>
          </a:p>
        </p:txBody>
      </p:sp>
    </p:spTree>
    <p:extLst>
      <p:ext uri="{BB962C8B-B14F-4D97-AF65-F5344CB8AC3E}">
        <p14:creationId xmlns:p14="http://schemas.microsoft.com/office/powerpoint/2010/main" val="4050358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Форматирование ячеек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Форматирование ячеек: При форматировании ячеек в </a:t>
            </a:r>
            <a:r>
              <a:rPr lang="ru-RU" sz="2800" dirty="0" err="1"/>
              <a:t>Excel</a:t>
            </a:r>
            <a:r>
              <a:rPr lang="ru-RU" sz="2800" dirty="0"/>
              <a:t>, мы изменяем лишь внешний вид содержимого, не изменяя самого значения.</a:t>
            </a:r>
          </a:p>
          <a:p>
            <a:r>
              <a:rPr lang="ru-RU" sz="2800" dirty="0"/>
              <a:t>Примеры: Десятичные знаки, Денежный против финансового, Форматы даты и времени, Дроби, Текст в число, Число в текст, Пользовательские числовые форматы, Формат по образцу, Стили ячеек, Темы.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14611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функции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СЧЁТ и СУММ: Чаще всего в </a:t>
            </a:r>
            <a:r>
              <a:rPr lang="ru-RU" sz="2800" dirty="0" err="1"/>
              <a:t>Excel</a:t>
            </a:r>
            <a:r>
              <a:rPr lang="ru-RU" sz="2800" dirty="0"/>
              <a:t> используются функции, которые подсчитывают количество и сумму. Вы можете посчитать количество и сумму значений, выбранных по одному или по нескольким критериям.</a:t>
            </a:r>
          </a:p>
          <a:p>
            <a:r>
              <a:rPr lang="ru-RU" sz="2800" dirty="0"/>
              <a:t>Примеры: Подсчёт вхождений текста, Подсчёт логических значений, Подсчёт пустых и непустых ячеек, Функция СУММПРОИЗВ.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52875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Дата и время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Дата и время: Чтобы ввести дату в </a:t>
            </a:r>
            <a:r>
              <a:rPr lang="ru-RU" sz="2800" dirty="0" err="1"/>
              <a:t>Excel</a:t>
            </a:r>
            <a:r>
              <a:rPr lang="ru-RU" sz="2800" dirty="0"/>
              <a:t>, используйте символы-разделители: слеш (/), тире (-) или точку (.). Чтобы ввести время, используйте двоеточие (:). Дату и время можно вводить в одну ячейку.</a:t>
            </a:r>
          </a:p>
          <a:p>
            <a:r>
              <a:rPr lang="ru-RU" sz="2800" dirty="0"/>
              <a:t>Примеры: Функция РАЗНДАТ, Будние и рабочие дни, Дней до дня рождения, Табель, Последний день месяца, Праздники, Квартал, День года.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83467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Сортировка и фильтрация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Сортировка: В </a:t>
            </a:r>
            <a:r>
              <a:rPr lang="ru-RU" sz="2800" dirty="0" err="1"/>
              <a:t>Excel</a:t>
            </a:r>
            <a:r>
              <a:rPr lang="ru-RU" sz="2800" dirty="0"/>
              <a:t> Вы можете сортировать по одному или нескольким столбцам. Расположите данные по убыванию или по возрастанию.</a:t>
            </a:r>
          </a:p>
          <a:p>
            <a:r>
              <a:rPr lang="ru-RU" sz="2800" dirty="0"/>
              <a:t>Примеры: Сортировка по цвету, Обратный список, Случайный список.</a:t>
            </a:r>
          </a:p>
          <a:p>
            <a:r>
              <a:rPr lang="ru-RU" sz="2800" dirty="0"/>
              <a:t>Фильтрация: Настройте фильтр для данных в </a:t>
            </a:r>
            <a:r>
              <a:rPr lang="ru-RU" sz="2800" dirty="0" err="1"/>
              <a:t>Excel</a:t>
            </a:r>
            <a:r>
              <a:rPr lang="ru-RU" sz="2800" dirty="0"/>
              <a:t>, чтобы видеть только записи, удовлетворяющие определённому критерию.</a:t>
            </a:r>
          </a:p>
          <a:p>
            <a:r>
              <a:rPr lang="ru-RU" sz="2800" dirty="0"/>
              <a:t>Примеры: Числовые и текстовые фильтры, Фильтры по дате, Расширенный фильтр, Форма данных, Удаляем дубликаты, Структурирование данных.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36450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Распространённые ошибки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Ошибки в формулах: самая сложная часть – это понимание того, почему возникла ошибка и как ее исправить. Ниже будут рассмотрены типичные ошибки в формулах </a:t>
            </a:r>
            <a:r>
              <a:rPr lang="ru-RU" sz="2800" dirty="0" err="1"/>
              <a:t>Excel</a:t>
            </a:r>
            <a:r>
              <a:rPr lang="ru-RU" sz="2800" dirty="0"/>
              <a:t>.</a:t>
            </a:r>
          </a:p>
          <a:p>
            <a:r>
              <a:rPr lang="ru-RU" sz="2800" dirty="0"/>
              <a:t>Примеры: ЕСЛИОШИБКА, ЕОШИБКА, Циклическая ссылка, Зависимости формул, Ошибка плавающей запятой.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00461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Распространённые ошибки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Ошибка #####</a:t>
            </a:r>
          </a:p>
          <a:p>
            <a:r>
              <a:rPr lang="ru-RU" sz="2400" dirty="0"/>
              <a:t>Появление в ячейке такого кода ошибки означает, что столбец недостаточно широк, чтобы отобразить значение полностью.</a:t>
            </a:r>
          </a:p>
          <a:p>
            <a:endParaRPr lang="ru-RU" sz="2400" dirty="0"/>
          </a:p>
        </p:txBody>
      </p:sp>
      <p:pic>
        <p:nvPicPr>
          <p:cNvPr id="1028" name="Picture 4" descr="Ошибки в формулах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941" y="3379423"/>
            <a:ext cx="6452990" cy="279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8296517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</TotalTime>
  <Words>779</Words>
  <Application>Microsoft Office PowerPoint</Application>
  <PresentationFormat>Широкоэкранный</PresentationFormat>
  <Paragraphs>58</Paragraphs>
  <Slides>20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Calibri</vt:lpstr>
      <vt:lpstr>Calibri Light</vt:lpstr>
      <vt:lpstr>Ретро</vt:lpstr>
      <vt:lpstr>Введение в электронные таблицы</vt:lpstr>
      <vt:lpstr>Введение </vt:lpstr>
      <vt:lpstr>Книга и рабочий лист</vt:lpstr>
      <vt:lpstr>Форматирование ячеек</vt:lpstr>
      <vt:lpstr>Основные функции</vt:lpstr>
      <vt:lpstr>Дата и время</vt:lpstr>
      <vt:lpstr>Сортировка и фильтрация</vt:lpstr>
      <vt:lpstr>Распространённые ошибки</vt:lpstr>
      <vt:lpstr>Распространённые ошибки</vt:lpstr>
      <vt:lpstr>Распространённые ошибки</vt:lpstr>
      <vt:lpstr>Распространённые ошибки</vt:lpstr>
      <vt:lpstr>Распространённые ошибки</vt:lpstr>
      <vt:lpstr>ИСПОЛЬЗОВАНИЕ ЛОГИЧЕСКИХ ФУНКЦИЙ В EXCEL</vt:lpstr>
      <vt:lpstr>Презентация PowerPoint</vt:lpstr>
      <vt:lpstr>Презентация PowerPoint</vt:lpstr>
      <vt:lpstr>Решение задачи</vt:lpstr>
      <vt:lpstr>Чтобы решить поставленную задачу, воспользуемся логической функцией ЕСЛИ. Формула будет выглядеть так: =ЕСЛИ(C2&gt;=8;B2/2;B2).</vt:lpstr>
      <vt:lpstr>=ЕСЛИ(И(C2&gt;=8);B2/2;ЕСЛИ(И(C2&gt;=5);B2/1,5;B2))</vt:lpstr>
      <vt:lpstr>=ЕСЛИ(ИЛИ(D2&lt;300;C2&gt;=10);"списан";"")</vt:lpstr>
      <vt:lpstr>Оформите лабораторную работу в Word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Хмячина Екатерина Алексеевна</dc:creator>
  <cp:lastModifiedBy>Хмячина Екатерина Алексеевна</cp:lastModifiedBy>
  <cp:revision>7</cp:revision>
  <dcterms:created xsi:type="dcterms:W3CDTF">2019-11-26T05:22:17Z</dcterms:created>
  <dcterms:modified xsi:type="dcterms:W3CDTF">2022-11-10T15:43:52Z</dcterms:modified>
</cp:coreProperties>
</file>