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70" r:id="rId6"/>
    <p:sldId id="266" r:id="rId7"/>
    <p:sldId id="267" r:id="rId8"/>
    <p:sldId id="275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" panose="02000505000000020004" pitchFamily="2" charset="0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F5"/>
    <a:srgbClr val="649D97"/>
    <a:srgbClr val="3B2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78AA9E-5FCC-4A68-BC7D-CD78FF88122C}">
  <a:tblStyle styleId="{B478AA9E-5FCC-4A68-BC7D-CD78FF88122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7110032" y="0"/>
            <a:ext cx="11177968" cy="10287000"/>
          </a:xfrm>
          <a:prstGeom prst="rect">
            <a:avLst/>
          </a:prstGeom>
          <a:solidFill>
            <a:srgbClr val="CFC4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 amt="39000"/>
          </a:blip>
          <a:srcRect t="9346" b="22897"/>
          <a:stretch/>
        </p:blipFill>
        <p:spPr>
          <a:xfrm>
            <a:off x="7110032" y="0"/>
            <a:ext cx="11177968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>
            <a:off x="10758034" y="1229383"/>
            <a:ext cx="5516413" cy="7828234"/>
          </a:xfrm>
          <a:prstGeom prst="rect">
            <a:avLst/>
          </a:prstGeom>
          <a:solidFill>
            <a:srgbClr val="FFFE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8" name="Google Shape;88;p13"/>
          <p:cNvCxnSpPr/>
          <p:nvPr/>
        </p:nvCxnSpPr>
        <p:spPr>
          <a:xfrm>
            <a:off x="0" y="5453322"/>
            <a:ext cx="9513089" cy="0"/>
          </a:xfrm>
          <a:prstGeom prst="straightConnector1">
            <a:avLst/>
          </a:prstGeom>
          <a:noFill/>
          <a:ln w="47625" cap="flat" cmpd="sng">
            <a:solidFill>
              <a:srgbClr val="3B2F2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" name="Google Shape;89;p13"/>
          <p:cNvCxnSpPr/>
          <p:nvPr/>
        </p:nvCxnSpPr>
        <p:spPr>
          <a:xfrm rot="-5400000">
            <a:off x="12372869" y="4147374"/>
            <a:ext cx="9772861" cy="0"/>
          </a:xfrm>
          <a:prstGeom prst="straightConnector1">
            <a:avLst/>
          </a:prstGeom>
          <a:noFill/>
          <a:ln w="47625" cap="flat" cmpd="sng">
            <a:solidFill>
              <a:srgbClr val="3B2F2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0" name="Google Shape;90;p13"/>
          <p:cNvCxnSpPr/>
          <p:nvPr/>
        </p:nvCxnSpPr>
        <p:spPr>
          <a:xfrm rot="-5400000">
            <a:off x="-2688486" y="430188"/>
            <a:ext cx="7434372" cy="0"/>
          </a:xfrm>
          <a:prstGeom prst="straightConnector1">
            <a:avLst/>
          </a:prstGeom>
          <a:noFill/>
          <a:ln w="47625" cap="flat" cmpd="sng">
            <a:solidFill>
              <a:srgbClr val="3B2F2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p13"/>
          <p:cNvCxnSpPr/>
          <p:nvPr/>
        </p:nvCxnSpPr>
        <p:spPr>
          <a:xfrm rot="-5400000">
            <a:off x="-1411586" y="-190588"/>
            <a:ext cx="6192822" cy="0"/>
          </a:xfrm>
          <a:prstGeom prst="straightConnector1">
            <a:avLst/>
          </a:prstGeom>
          <a:noFill/>
          <a:ln w="47625" cap="flat" cmpd="sng">
            <a:solidFill>
              <a:srgbClr val="3B2F2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2" name="Google Shape;92;p13"/>
          <p:cNvCxnSpPr/>
          <p:nvPr/>
        </p:nvCxnSpPr>
        <p:spPr>
          <a:xfrm rot="-5400000">
            <a:off x="-102267" y="-843783"/>
            <a:ext cx="4886431" cy="0"/>
          </a:xfrm>
          <a:prstGeom prst="straightConnector1">
            <a:avLst/>
          </a:prstGeom>
          <a:noFill/>
          <a:ln w="47625" cap="flat" cmpd="sng">
            <a:solidFill>
              <a:srgbClr val="3B2F2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p13"/>
          <p:cNvSpPr txBox="1"/>
          <p:nvPr/>
        </p:nvSpPr>
        <p:spPr>
          <a:xfrm>
            <a:off x="1028699" y="5665464"/>
            <a:ext cx="10173900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 dirty="0">
                <a:solidFill>
                  <a:srgbClr val="3B2F20"/>
                </a:solidFill>
                <a:latin typeface="Montserrat"/>
                <a:ea typeface="Montserrat"/>
                <a:cs typeface="Montserrat"/>
                <a:sym typeface="Montserrat"/>
              </a:rPr>
              <a:t>Pixel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dirty="0">
                <a:solidFill>
                  <a:srgbClr val="3B2F2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US" sz="9000" b="0" i="0" u="none" strike="noStrike" cap="none" dirty="0">
                <a:solidFill>
                  <a:srgbClr val="3B2F20"/>
                </a:solidFill>
                <a:latin typeface="Montserrat"/>
                <a:ea typeface="Montserrat"/>
                <a:cs typeface="Montserrat"/>
                <a:sym typeface="Montserrat"/>
              </a:rPr>
              <a:t>rt</a:t>
            </a:r>
            <a:endParaRPr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2CCBA895-B90E-D20A-37BB-81CB0724F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194" y="2499655"/>
            <a:ext cx="4762500" cy="653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 t="22516" b="36068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9143999" y="2557107"/>
            <a:ext cx="8333847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400" dirty="0">
                <a:solidFill>
                  <a:srgbClr val="3B2F20"/>
                </a:solidFill>
              </a:rPr>
              <a:t>Пиксельный арт — это вид цифрового искусства, который стоит в одном ряду вместе с 3D-графикой, благодаря своему влиянию на культуру видеоигр. Любите ли вы классические аркады или делаете первые шаги в создании персонажей, пиксельная графика — ваш верный друг.</a:t>
            </a:r>
            <a:endParaRPr sz="2400" dirty="0">
              <a:solidFill>
                <a:srgbClr val="3B2F20"/>
              </a:solidFill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810151" y="2557107"/>
            <a:ext cx="6910589" cy="156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99" b="1" i="0" u="none" strike="noStrike" cap="none" dirty="0">
                <a:solidFill>
                  <a:srgbClr val="3B2F20"/>
                </a:solidFill>
                <a:latin typeface="+mn-lt"/>
                <a:ea typeface="Montserrat"/>
                <a:cs typeface="Montserrat"/>
                <a:sym typeface="Montserrat"/>
              </a:rPr>
              <a:t>Pixel Art</a:t>
            </a:r>
            <a:endParaRPr b="1" dirty="0">
              <a:latin typeface="+mn-lt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880199" y="1711466"/>
            <a:ext cx="6910589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3B2F20"/>
                </a:solidFill>
                <a:sym typeface="Montserrat"/>
              </a:rPr>
              <a:t>Определение</a:t>
            </a:r>
            <a:endParaRPr sz="3200" b="1" dirty="0"/>
          </a:p>
        </p:txBody>
      </p:sp>
      <p:cxnSp>
        <p:nvCxnSpPr>
          <p:cNvPr id="114" name="Google Shape;114;p14"/>
          <p:cNvCxnSpPr/>
          <p:nvPr/>
        </p:nvCxnSpPr>
        <p:spPr>
          <a:xfrm rot="-5400000">
            <a:off x="4908985" y="4933383"/>
            <a:ext cx="5763608" cy="0"/>
          </a:xfrm>
          <a:prstGeom prst="straightConnector1">
            <a:avLst/>
          </a:prstGeom>
          <a:noFill/>
          <a:ln w="47625" cap="flat" cmpd="sng">
            <a:solidFill>
              <a:srgbClr val="3B2F2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9B40CB52-8612-9558-BCFF-2CF6E1654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4" b="48750" l="1250" r="94688">
                        <a14:foregroundMark x1="48438" y1="9219" x2="29063" y2="9375"/>
                        <a14:foregroundMark x1="29063" y1="9375" x2="9375" y2="16094"/>
                        <a14:foregroundMark x1="9375" y1="16094" x2="1563" y2="25938"/>
                        <a14:foregroundMark x1="1563" y1="25938" x2="13438" y2="42500"/>
                        <a14:foregroundMark x1="13438" y1="42500" x2="47188" y2="45938"/>
                        <a14:foregroundMark x1="47188" y1="45938" x2="70313" y2="45938"/>
                        <a14:foregroundMark x1="70313" y1="45938" x2="82188" y2="30000"/>
                        <a14:foregroundMark x1="82188" y1="30000" x2="78438" y2="27500"/>
                        <a14:foregroundMark x1="82813" y1="29375" x2="88125" y2="39688"/>
                        <a14:foregroundMark x1="88125" y1="39688" x2="87188" y2="40781"/>
                        <a14:foregroundMark x1="21250" y1="14688" x2="10625" y2="44219"/>
                        <a14:foregroundMark x1="10625" y1="44219" x2="10625" y2="48438"/>
                        <a14:foregroundMark x1="53438" y1="18594" x2="60625" y2="28125"/>
                        <a14:foregroundMark x1="8125" y1="20156" x2="5938" y2="39063"/>
                        <a14:foregroundMark x1="5938" y1="39063" x2="24688" y2="48594"/>
                        <a14:foregroundMark x1="24688" y1="48594" x2="55000" y2="47656"/>
                        <a14:foregroundMark x1="55000" y1="47656" x2="82500" y2="47969"/>
                        <a14:foregroundMark x1="86250" y1="45313" x2="94688" y2="48906"/>
                        <a14:foregroundMark x1="4688" y1="18281" x2="5938" y2="34375"/>
                        <a14:foregroundMark x1="5938" y1="34375" x2="625" y2="42969"/>
                        <a14:foregroundMark x1="625" y1="42969" x2="18125" y2="49063"/>
                        <a14:foregroundMark x1="18125" y1="49063" x2="14375" y2="34375"/>
                        <a14:foregroundMark x1="14375" y1="34375" x2="6563" y2="25781"/>
                        <a14:foregroundMark x1="3125" y1="27344" x2="1250" y2="41406"/>
                        <a14:foregroundMark x1="1250" y1="41406" x2="23438" y2="47969"/>
                        <a14:foregroundMark x1="23438" y1="47969" x2="40313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84"/>
          <a:stretch/>
        </p:blipFill>
        <p:spPr bwMode="auto">
          <a:xfrm>
            <a:off x="0" y="4809776"/>
            <a:ext cx="5486400" cy="547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5"/>
          <p:cNvPicPr preferRelativeResize="0"/>
          <p:nvPr/>
        </p:nvPicPr>
        <p:blipFill rotWithShape="1">
          <a:blip r:embed="rId3">
            <a:alphaModFix/>
          </a:blip>
          <a:srcRect t="22516" b="36068"/>
          <a:stretch/>
        </p:blipFill>
        <p:spPr>
          <a:xfrm>
            <a:off x="0" y="-21562"/>
            <a:ext cx="18288000" cy="10287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5"/>
          <p:cNvCxnSpPr/>
          <p:nvPr/>
        </p:nvCxnSpPr>
        <p:spPr>
          <a:xfrm>
            <a:off x="0" y="654050"/>
            <a:ext cx="13102553" cy="0"/>
          </a:xfrm>
          <a:prstGeom prst="straightConnector1">
            <a:avLst/>
          </a:prstGeom>
          <a:noFill/>
          <a:ln w="47625" cap="flat" cmpd="sng">
            <a:solidFill>
              <a:srgbClr val="3B2F2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1" name="Google Shape;121;p15"/>
          <p:cNvGrpSpPr/>
          <p:nvPr/>
        </p:nvGrpSpPr>
        <p:grpSpPr>
          <a:xfrm rot="5400000">
            <a:off x="2670481" y="3878407"/>
            <a:ext cx="3086097" cy="5737365"/>
            <a:chOff x="0" y="-192881"/>
            <a:chExt cx="4114796" cy="7649820"/>
          </a:xfrm>
        </p:grpSpPr>
        <p:grpSp>
          <p:nvGrpSpPr>
            <p:cNvPr id="123" name="Google Shape;123;p15"/>
            <p:cNvGrpSpPr/>
            <p:nvPr/>
          </p:nvGrpSpPr>
          <p:grpSpPr>
            <a:xfrm>
              <a:off x="0" y="-192881"/>
              <a:ext cx="4114796" cy="7649820"/>
              <a:chOff x="0" y="-38100"/>
              <a:chExt cx="812800" cy="1511076"/>
            </a:xfrm>
          </p:grpSpPr>
          <p:sp>
            <p:nvSpPr>
              <p:cNvPr id="124" name="Google Shape;124;p15"/>
              <p:cNvSpPr/>
              <p:nvPr/>
            </p:nvSpPr>
            <p:spPr>
              <a:xfrm>
                <a:off x="0" y="0"/>
                <a:ext cx="217105" cy="1472976"/>
              </a:xfrm>
              <a:custGeom>
                <a:avLst/>
                <a:gdLst/>
                <a:ahLst/>
                <a:cxnLst/>
                <a:rect l="l" t="t" r="r" b="b"/>
                <a:pathLst>
                  <a:path w="217105" h="1472976" extrusionOk="0">
                    <a:moveTo>
                      <a:pt x="0" y="0"/>
                    </a:moveTo>
                    <a:lnTo>
                      <a:pt x="217105" y="0"/>
                    </a:lnTo>
                    <a:lnTo>
                      <a:pt x="217105" y="1472976"/>
                    </a:lnTo>
                    <a:lnTo>
                      <a:pt x="0" y="1472976"/>
                    </a:lnTo>
                    <a:close/>
                  </a:path>
                </a:pathLst>
              </a:custGeom>
              <a:solidFill>
                <a:srgbClr val="B29E84"/>
              </a:solidFill>
              <a:ln>
                <a:noFill/>
              </a:ln>
            </p:spPr>
          </p:sp>
          <p:sp>
            <p:nvSpPr>
              <p:cNvPr id="125" name="Google Shape;125;p1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6" name="Google Shape;126;p15"/>
            <p:cNvSpPr txBox="1"/>
            <p:nvPr/>
          </p:nvSpPr>
          <p:spPr>
            <a:xfrm rot="16200000">
              <a:off x="-2877989" y="3316580"/>
              <a:ext cx="6855068" cy="853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200" dirty="0">
                  <a:solidFill>
                    <a:srgbClr val="3B2F20"/>
                  </a:solidFill>
                  <a:sym typeface="Montserrat"/>
                </a:rPr>
                <a:t>Игры</a:t>
              </a:r>
              <a:endParaRPr sz="3200" dirty="0"/>
            </a:p>
          </p:txBody>
        </p:sp>
      </p:grpSp>
      <p:grpSp>
        <p:nvGrpSpPr>
          <p:cNvPr id="127" name="Google Shape;127;p15"/>
          <p:cNvGrpSpPr/>
          <p:nvPr/>
        </p:nvGrpSpPr>
        <p:grpSpPr>
          <a:xfrm rot="5400000">
            <a:off x="2675305" y="5037586"/>
            <a:ext cx="3086097" cy="5737365"/>
            <a:chOff x="0" y="-192881"/>
            <a:chExt cx="4114796" cy="7649820"/>
          </a:xfrm>
        </p:grpSpPr>
        <p:grpSp>
          <p:nvGrpSpPr>
            <p:cNvPr id="129" name="Google Shape;129;p15"/>
            <p:cNvGrpSpPr/>
            <p:nvPr/>
          </p:nvGrpSpPr>
          <p:grpSpPr>
            <a:xfrm>
              <a:off x="0" y="-192881"/>
              <a:ext cx="4114796" cy="7649820"/>
              <a:chOff x="0" y="-38100"/>
              <a:chExt cx="812800" cy="1511076"/>
            </a:xfrm>
          </p:grpSpPr>
          <p:sp>
            <p:nvSpPr>
              <p:cNvPr id="130" name="Google Shape;130;p15"/>
              <p:cNvSpPr/>
              <p:nvPr/>
            </p:nvSpPr>
            <p:spPr>
              <a:xfrm>
                <a:off x="0" y="0"/>
                <a:ext cx="217105" cy="1472976"/>
              </a:xfrm>
              <a:custGeom>
                <a:avLst/>
                <a:gdLst/>
                <a:ahLst/>
                <a:cxnLst/>
                <a:rect l="l" t="t" r="r" b="b"/>
                <a:pathLst>
                  <a:path w="217105" h="1472976" extrusionOk="0">
                    <a:moveTo>
                      <a:pt x="0" y="0"/>
                    </a:moveTo>
                    <a:lnTo>
                      <a:pt x="217105" y="0"/>
                    </a:lnTo>
                    <a:lnTo>
                      <a:pt x="217105" y="1472976"/>
                    </a:lnTo>
                    <a:lnTo>
                      <a:pt x="0" y="1472976"/>
                    </a:lnTo>
                    <a:close/>
                  </a:path>
                </a:pathLst>
              </a:custGeom>
              <a:solidFill>
                <a:srgbClr val="B29E84"/>
              </a:solidFill>
              <a:ln>
                <a:noFill/>
              </a:ln>
            </p:spPr>
          </p:sp>
          <p:sp>
            <p:nvSpPr>
              <p:cNvPr id="131" name="Google Shape;131;p1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" name="Google Shape;132;p15"/>
            <p:cNvSpPr txBox="1"/>
            <p:nvPr/>
          </p:nvSpPr>
          <p:spPr>
            <a:xfrm rot="16200000">
              <a:off x="-2840673" y="3332188"/>
              <a:ext cx="6855068" cy="853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200" b="0" i="0" u="none" strike="noStrike" cap="none" dirty="0">
                  <a:solidFill>
                    <a:srgbClr val="3B2F20"/>
                  </a:solidFill>
                  <a:latin typeface="+mn-lt"/>
                  <a:ea typeface="Montserrat"/>
                  <a:cs typeface="Montserrat"/>
                  <a:sym typeface="Montserrat"/>
                </a:rPr>
                <a:t>Реклама</a:t>
              </a:r>
              <a:endParaRPr sz="3200" dirty="0">
                <a:latin typeface="+mn-lt"/>
              </a:endParaRPr>
            </a:p>
          </p:txBody>
        </p:sp>
      </p:grpSp>
      <p:grpSp>
        <p:nvGrpSpPr>
          <p:cNvPr id="134" name="Google Shape;134;p15"/>
          <p:cNvGrpSpPr/>
          <p:nvPr/>
        </p:nvGrpSpPr>
        <p:grpSpPr>
          <a:xfrm rot="5400000">
            <a:off x="2670481" y="6202043"/>
            <a:ext cx="3086098" cy="5737365"/>
            <a:chOff x="0" y="-192881"/>
            <a:chExt cx="4114796" cy="7649820"/>
          </a:xfrm>
        </p:grpSpPr>
        <p:grpSp>
          <p:nvGrpSpPr>
            <p:cNvPr id="136" name="Google Shape;136;p15"/>
            <p:cNvGrpSpPr/>
            <p:nvPr/>
          </p:nvGrpSpPr>
          <p:grpSpPr>
            <a:xfrm>
              <a:off x="0" y="-192881"/>
              <a:ext cx="4114796" cy="7649820"/>
              <a:chOff x="0" y="-38100"/>
              <a:chExt cx="812800" cy="1511076"/>
            </a:xfrm>
          </p:grpSpPr>
          <p:sp>
            <p:nvSpPr>
              <p:cNvPr id="137" name="Google Shape;137;p15"/>
              <p:cNvSpPr/>
              <p:nvPr/>
            </p:nvSpPr>
            <p:spPr>
              <a:xfrm>
                <a:off x="0" y="0"/>
                <a:ext cx="217105" cy="1472976"/>
              </a:xfrm>
              <a:custGeom>
                <a:avLst/>
                <a:gdLst/>
                <a:ahLst/>
                <a:cxnLst/>
                <a:rect l="l" t="t" r="r" b="b"/>
                <a:pathLst>
                  <a:path w="217105" h="1472976" extrusionOk="0">
                    <a:moveTo>
                      <a:pt x="0" y="0"/>
                    </a:moveTo>
                    <a:lnTo>
                      <a:pt x="217105" y="0"/>
                    </a:lnTo>
                    <a:lnTo>
                      <a:pt x="217105" y="1472976"/>
                    </a:lnTo>
                    <a:lnTo>
                      <a:pt x="0" y="1472976"/>
                    </a:lnTo>
                    <a:close/>
                  </a:path>
                </a:pathLst>
              </a:custGeom>
              <a:solidFill>
                <a:srgbClr val="B29E84"/>
              </a:solidFill>
              <a:ln>
                <a:noFill/>
              </a:ln>
            </p:spPr>
          </p:sp>
          <p:sp>
            <p:nvSpPr>
              <p:cNvPr id="138" name="Google Shape;138;p1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9" name="Google Shape;139;p15"/>
            <p:cNvSpPr txBox="1"/>
            <p:nvPr/>
          </p:nvSpPr>
          <p:spPr>
            <a:xfrm rot="16200000">
              <a:off x="-2840672" y="3301686"/>
              <a:ext cx="6855068" cy="8535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200" b="0" i="0" u="none" strike="noStrike" cap="none" dirty="0">
                  <a:solidFill>
                    <a:srgbClr val="3B2F20"/>
                  </a:solidFill>
                  <a:latin typeface="+mj-lt"/>
                  <a:ea typeface="Montserrat"/>
                  <a:cs typeface="Montserrat"/>
                  <a:sym typeface="Montserrat"/>
                </a:rPr>
                <a:t>Форумы</a:t>
              </a:r>
              <a:endParaRPr sz="3200" dirty="0">
                <a:latin typeface="+mj-lt"/>
              </a:endParaRPr>
            </a:p>
          </p:txBody>
        </p:sp>
      </p:grpSp>
      <p:sp>
        <p:nvSpPr>
          <p:cNvPr id="140" name="Google Shape;140;p15"/>
          <p:cNvSpPr txBox="1"/>
          <p:nvPr/>
        </p:nvSpPr>
        <p:spPr>
          <a:xfrm>
            <a:off x="1344847" y="1095093"/>
            <a:ext cx="12541758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500" b="1" i="0" u="none" strike="noStrike" cap="none" dirty="0">
                <a:solidFill>
                  <a:srgbClr val="3B2F20"/>
                </a:solidFill>
                <a:latin typeface="+mj-lt"/>
                <a:ea typeface="Montserrat"/>
                <a:cs typeface="Montserrat"/>
                <a:sym typeface="Montserrat"/>
              </a:rPr>
              <a:t>Где используется пиксельная графика</a:t>
            </a:r>
            <a:endParaRPr b="1" dirty="0">
              <a:latin typeface="+mj-lt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5E8694B-FCBC-75C7-6C2A-D39277199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792" y="5122594"/>
            <a:ext cx="5424004" cy="305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5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16"/>
          <p:cNvGrpSpPr/>
          <p:nvPr/>
        </p:nvGrpSpPr>
        <p:grpSpPr>
          <a:xfrm>
            <a:off x="8006538" y="-144661"/>
            <a:ext cx="10281462" cy="10431661"/>
            <a:chOff x="0" y="-38100"/>
            <a:chExt cx="2707875" cy="2747433"/>
          </a:xfrm>
        </p:grpSpPr>
        <p:sp>
          <p:nvSpPr>
            <p:cNvPr id="146" name="Google Shape;146;p16"/>
            <p:cNvSpPr/>
            <p:nvPr/>
          </p:nvSpPr>
          <p:spPr>
            <a:xfrm>
              <a:off x="0" y="0"/>
              <a:ext cx="2707875" cy="2709333"/>
            </a:xfrm>
            <a:custGeom>
              <a:avLst/>
              <a:gdLst/>
              <a:ahLst/>
              <a:cxnLst/>
              <a:rect l="l" t="t" r="r" b="b"/>
              <a:pathLst>
                <a:path w="2707875" h="2709333" extrusionOk="0">
                  <a:moveTo>
                    <a:pt x="0" y="0"/>
                  </a:moveTo>
                  <a:lnTo>
                    <a:pt x="2707875" y="0"/>
                  </a:lnTo>
                  <a:lnTo>
                    <a:pt x="270787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9E84"/>
            </a:solidFill>
            <a:ln>
              <a:noFill/>
            </a:ln>
          </p:spPr>
        </p:sp>
        <p:sp>
          <p:nvSpPr>
            <p:cNvPr id="147" name="Google Shape;147;p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16"/>
          <p:cNvGrpSpPr/>
          <p:nvPr/>
        </p:nvGrpSpPr>
        <p:grpSpPr>
          <a:xfrm>
            <a:off x="8801185" y="2941515"/>
            <a:ext cx="9181818" cy="5638351"/>
            <a:chOff x="0" y="0"/>
            <a:chExt cx="12242423" cy="7517800"/>
          </a:xfrm>
        </p:grpSpPr>
        <p:sp>
          <p:nvSpPr>
            <p:cNvPr id="149" name="Google Shape;149;p16"/>
            <p:cNvSpPr txBox="1"/>
            <p:nvPr/>
          </p:nvSpPr>
          <p:spPr>
            <a:xfrm>
              <a:off x="0" y="0"/>
              <a:ext cx="12208794" cy="1477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971550" marR="0" lvl="1" indent="-485775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EF5"/>
                </a:buClr>
                <a:buSzPts val="4500"/>
                <a:buFont typeface="Arial"/>
                <a:buChar char="•"/>
              </a:pPr>
              <a:r>
                <a:rPr lang="ru-RU" sz="6000" b="0" i="0" dirty="0">
                  <a:solidFill>
                    <a:srgbClr val="3D3E40"/>
                  </a:solidFill>
                  <a:effectLst/>
                  <a:latin typeface="Roboto" panose="02000000000000000000" pitchFamily="2" charset="0"/>
                </a:rPr>
                <a:t>1. Вне времени</a:t>
              </a:r>
              <a:endParaRPr dirty="0"/>
            </a:p>
          </p:txBody>
        </p:sp>
        <p:sp>
          <p:nvSpPr>
            <p:cNvPr id="150" name="Google Shape;150;p16"/>
            <p:cNvSpPr txBox="1"/>
            <p:nvPr/>
          </p:nvSpPr>
          <p:spPr>
            <a:xfrm>
              <a:off x="33629" y="4563146"/>
              <a:ext cx="12208794" cy="2954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971550" marR="0" lvl="1" indent="-485775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EF5"/>
                </a:buClr>
                <a:buSzPts val="4500"/>
                <a:buFont typeface="Arial"/>
                <a:buChar char="•"/>
              </a:pPr>
              <a:r>
                <a:rPr lang="ru-RU" sz="6000" b="0" i="0" dirty="0">
                  <a:solidFill>
                    <a:srgbClr val="3D3E40"/>
                  </a:solidFill>
                  <a:effectLst/>
                  <a:latin typeface="Roboto" panose="02000000000000000000" pitchFamily="2" charset="0"/>
                </a:rPr>
                <a:t>3. Сообщество единомышленников</a:t>
              </a:r>
              <a:endParaRPr dirty="0"/>
            </a:p>
          </p:txBody>
        </p:sp>
        <p:sp>
          <p:nvSpPr>
            <p:cNvPr id="151" name="Google Shape;151;p16"/>
            <p:cNvSpPr txBox="1"/>
            <p:nvPr/>
          </p:nvSpPr>
          <p:spPr>
            <a:xfrm>
              <a:off x="0" y="1519573"/>
              <a:ext cx="12208794" cy="2954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971550" marR="0" lvl="1" indent="-485775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EF5"/>
                </a:buClr>
                <a:buSzPts val="4500"/>
                <a:buFont typeface="Arial"/>
                <a:buChar char="•"/>
              </a:pPr>
              <a:r>
                <a:rPr lang="ru-RU" sz="6000" b="0" i="0" dirty="0">
                  <a:solidFill>
                    <a:srgbClr val="3D3E40"/>
                  </a:solidFill>
                  <a:effectLst/>
                  <a:latin typeface="Roboto" panose="02000000000000000000" pitchFamily="2" charset="0"/>
                </a:rPr>
                <a:t>2. Глоток свежего воздуха</a:t>
              </a:r>
              <a:endParaRPr lang="en-US" dirty="0"/>
            </a:p>
          </p:txBody>
        </p:sp>
      </p:grpSp>
      <p:sp>
        <p:nvSpPr>
          <p:cNvPr id="155" name="Google Shape;155;p16"/>
          <p:cNvSpPr txBox="1"/>
          <p:nvPr/>
        </p:nvSpPr>
        <p:spPr>
          <a:xfrm rot="-5400000">
            <a:off x="-3317505" y="4395027"/>
            <a:ext cx="981544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500" b="0" i="0" u="none" strike="noStrike" cap="none" dirty="0">
                <a:solidFill>
                  <a:srgbClr val="3B2F20"/>
                </a:solidFill>
                <a:latin typeface="+mj-lt"/>
                <a:ea typeface="Montserrat"/>
                <a:cs typeface="Montserrat"/>
                <a:sym typeface="Montserrat"/>
              </a:rPr>
              <a:t>Преимущества</a:t>
            </a:r>
            <a:endParaRPr dirty="0">
              <a:latin typeface="+mj-lt"/>
            </a:endParaRPr>
          </a:p>
        </p:txBody>
      </p:sp>
      <p:cxnSp>
        <p:nvCxnSpPr>
          <p:cNvPr id="156" name="Google Shape;156;p16"/>
          <p:cNvCxnSpPr/>
          <p:nvPr/>
        </p:nvCxnSpPr>
        <p:spPr>
          <a:xfrm>
            <a:off x="9144000" y="962025"/>
            <a:ext cx="9147135" cy="0"/>
          </a:xfrm>
          <a:prstGeom prst="straightConnector1">
            <a:avLst/>
          </a:prstGeom>
          <a:noFill/>
          <a:ln w="47625" cap="flat" cmpd="sng">
            <a:solidFill>
              <a:srgbClr val="FFFEF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255BAA4F-CE0F-D524-5509-8C6EB97CC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292" y="768626"/>
            <a:ext cx="5069111" cy="82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7"/>
          <p:cNvPicPr preferRelativeResize="0"/>
          <p:nvPr/>
        </p:nvPicPr>
        <p:blipFill rotWithShape="1">
          <a:blip r:embed="rId3">
            <a:alphaModFix/>
          </a:blip>
          <a:srcRect t="22516" b="36068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9" name="Google Shape;329;p27"/>
          <p:cNvGrpSpPr/>
          <p:nvPr/>
        </p:nvGrpSpPr>
        <p:grpSpPr>
          <a:xfrm>
            <a:off x="0" y="2472571"/>
            <a:ext cx="3086099" cy="5341857"/>
            <a:chOff x="0" y="-38100"/>
            <a:chExt cx="1143758" cy="1406909"/>
          </a:xfrm>
        </p:grpSpPr>
        <p:sp>
          <p:nvSpPr>
            <p:cNvPr id="330" name="Google Shape;330;p27"/>
            <p:cNvSpPr/>
            <p:nvPr/>
          </p:nvSpPr>
          <p:spPr>
            <a:xfrm>
              <a:off x="0" y="0"/>
              <a:ext cx="1143758" cy="1368809"/>
            </a:xfrm>
            <a:custGeom>
              <a:avLst/>
              <a:gdLst/>
              <a:ahLst/>
              <a:cxnLst/>
              <a:rect l="l" t="t" r="r" b="b"/>
              <a:pathLst>
                <a:path w="1143758" h="1368809" extrusionOk="0">
                  <a:moveTo>
                    <a:pt x="0" y="0"/>
                  </a:moveTo>
                  <a:lnTo>
                    <a:pt x="1143758" y="0"/>
                  </a:lnTo>
                  <a:lnTo>
                    <a:pt x="1143758" y="1368809"/>
                  </a:lnTo>
                  <a:lnTo>
                    <a:pt x="0" y="1368809"/>
                  </a:lnTo>
                  <a:close/>
                </a:path>
              </a:pathLst>
            </a:custGeom>
            <a:solidFill>
              <a:srgbClr val="CFC4B2"/>
            </a:solidFill>
            <a:ln>
              <a:noFill/>
            </a:ln>
          </p:spPr>
        </p:sp>
        <p:sp>
          <p:nvSpPr>
            <p:cNvPr id="331" name="Google Shape;331;p2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35" name="Google Shape;335;p27"/>
          <p:cNvCxnSpPr/>
          <p:nvPr/>
        </p:nvCxnSpPr>
        <p:spPr>
          <a:xfrm rot="-5400000">
            <a:off x="7269956" y="623233"/>
            <a:ext cx="3795713" cy="0"/>
          </a:xfrm>
          <a:prstGeom prst="straightConnector1">
            <a:avLst/>
          </a:prstGeom>
          <a:noFill/>
          <a:ln w="47625" cap="flat" cmpd="sng">
            <a:solidFill>
              <a:srgbClr val="3B2F2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6" name="Google Shape;336;p27"/>
          <p:cNvCxnSpPr/>
          <p:nvPr/>
        </p:nvCxnSpPr>
        <p:spPr>
          <a:xfrm rot="-5400000">
            <a:off x="7317581" y="9616142"/>
            <a:ext cx="3795713" cy="0"/>
          </a:xfrm>
          <a:prstGeom prst="straightConnector1">
            <a:avLst/>
          </a:prstGeom>
          <a:noFill/>
          <a:ln w="47625" cap="flat" cmpd="sng">
            <a:solidFill>
              <a:srgbClr val="3B2F2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9" name="Google Shape;339;p27"/>
          <p:cNvSpPr txBox="1"/>
          <p:nvPr/>
        </p:nvSpPr>
        <p:spPr>
          <a:xfrm>
            <a:off x="4094436" y="3771900"/>
            <a:ext cx="10099128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0" b="1" dirty="0">
                <a:solidFill>
                  <a:srgbClr val="3B2F20"/>
                </a:solidFill>
                <a:sym typeface="Montserrat"/>
              </a:rPr>
              <a:t>Практическая работа</a:t>
            </a:r>
            <a:endParaRPr b="1" dirty="0"/>
          </a:p>
        </p:txBody>
      </p:sp>
      <p:grpSp>
        <p:nvGrpSpPr>
          <p:cNvPr id="2" name="Google Shape;329;p27">
            <a:extLst>
              <a:ext uri="{FF2B5EF4-FFF2-40B4-BE49-F238E27FC236}">
                <a16:creationId xmlns:a16="http://schemas.microsoft.com/office/drawing/2014/main" id="{81C0287C-C418-567C-87A6-EF37B83A22E5}"/>
              </a:ext>
            </a:extLst>
          </p:cNvPr>
          <p:cNvGrpSpPr/>
          <p:nvPr/>
        </p:nvGrpSpPr>
        <p:grpSpPr>
          <a:xfrm>
            <a:off x="15210367" y="2472571"/>
            <a:ext cx="3086099" cy="5341857"/>
            <a:chOff x="0" y="-38100"/>
            <a:chExt cx="1143758" cy="1406909"/>
          </a:xfrm>
        </p:grpSpPr>
        <p:sp>
          <p:nvSpPr>
            <p:cNvPr id="3" name="Google Shape;330;p27">
              <a:extLst>
                <a:ext uri="{FF2B5EF4-FFF2-40B4-BE49-F238E27FC236}">
                  <a16:creationId xmlns:a16="http://schemas.microsoft.com/office/drawing/2014/main" id="{3F667E72-F177-840A-1809-984F4344C067}"/>
                </a:ext>
              </a:extLst>
            </p:cNvPr>
            <p:cNvSpPr/>
            <p:nvPr/>
          </p:nvSpPr>
          <p:spPr>
            <a:xfrm>
              <a:off x="0" y="0"/>
              <a:ext cx="1143758" cy="1368809"/>
            </a:xfrm>
            <a:custGeom>
              <a:avLst/>
              <a:gdLst/>
              <a:ahLst/>
              <a:cxnLst/>
              <a:rect l="l" t="t" r="r" b="b"/>
              <a:pathLst>
                <a:path w="1143758" h="1368809" extrusionOk="0">
                  <a:moveTo>
                    <a:pt x="0" y="0"/>
                  </a:moveTo>
                  <a:lnTo>
                    <a:pt x="1143758" y="0"/>
                  </a:lnTo>
                  <a:lnTo>
                    <a:pt x="1143758" y="1368809"/>
                  </a:lnTo>
                  <a:lnTo>
                    <a:pt x="0" y="1368809"/>
                  </a:lnTo>
                  <a:close/>
                </a:path>
              </a:pathLst>
            </a:custGeom>
            <a:solidFill>
              <a:srgbClr val="CFC4B2"/>
            </a:solidFill>
            <a:ln>
              <a:noFill/>
            </a:ln>
          </p:spPr>
        </p:sp>
        <p:sp>
          <p:nvSpPr>
            <p:cNvPr id="4" name="Google Shape;331;p27">
              <a:extLst>
                <a:ext uri="{FF2B5EF4-FFF2-40B4-BE49-F238E27FC236}">
                  <a16:creationId xmlns:a16="http://schemas.microsoft.com/office/drawing/2014/main" id="{8142F110-36A3-A704-1DB2-DF98FB50653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5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23"/>
          <p:cNvGrpSpPr/>
          <p:nvPr/>
        </p:nvGrpSpPr>
        <p:grpSpPr>
          <a:xfrm>
            <a:off x="0" y="8262580"/>
            <a:ext cx="18287996" cy="3230758"/>
            <a:chOff x="0" y="-38100"/>
            <a:chExt cx="4816592" cy="850900"/>
          </a:xfrm>
        </p:grpSpPr>
        <p:sp>
          <p:nvSpPr>
            <p:cNvPr id="265" name="Google Shape;265;p23"/>
            <p:cNvSpPr/>
            <p:nvPr/>
          </p:nvSpPr>
          <p:spPr>
            <a:xfrm>
              <a:off x="0" y="0"/>
              <a:ext cx="4816592" cy="495081"/>
            </a:xfrm>
            <a:custGeom>
              <a:avLst/>
              <a:gdLst/>
              <a:ahLst/>
              <a:cxnLst/>
              <a:rect l="l" t="t" r="r" b="b"/>
              <a:pathLst>
                <a:path w="4816592" h="495081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495081"/>
                  </a:lnTo>
                  <a:lnTo>
                    <a:pt x="0" y="495081"/>
                  </a:lnTo>
                  <a:close/>
                </a:path>
              </a:pathLst>
            </a:custGeom>
            <a:solidFill>
              <a:srgbClr val="B29E84"/>
            </a:solidFill>
            <a:ln>
              <a:noFill/>
            </a:ln>
          </p:spPr>
        </p:sp>
        <p:sp>
          <p:nvSpPr>
            <p:cNvPr id="266" name="Google Shape;266;p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7" name="Google Shape;267;p23"/>
          <p:cNvSpPr txBox="1"/>
          <p:nvPr/>
        </p:nvSpPr>
        <p:spPr>
          <a:xfrm>
            <a:off x="246088" y="9002135"/>
            <a:ext cx="716796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500" b="1" i="0" u="none" strike="noStrike" cap="none" dirty="0">
                <a:solidFill>
                  <a:srgbClr val="3B2F20"/>
                </a:solidFill>
                <a:latin typeface="+mj-lt"/>
                <a:ea typeface="Montserrat"/>
                <a:cs typeface="Montserrat"/>
                <a:sym typeface="Montserrat"/>
              </a:rPr>
              <a:t>Основной инструмент</a:t>
            </a:r>
            <a:endParaRPr b="1" dirty="0">
              <a:latin typeface="+mj-lt"/>
            </a:endParaRPr>
          </a:p>
        </p:txBody>
      </p:sp>
      <p:cxnSp>
        <p:nvCxnSpPr>
          <p:cNvPr id="268" name="Google Shape;268;p23"/>
          <p:cNvCxnSpPr/>
          <p:nvPr/>
        </p:nvCxnSpPr>
        <p:spPr>
          <a:xfrm rot="10800000">
            <a:off x="0" y="9954993"/>
            <a:ext cx="7414054" cy="0"/>
          </a:xfrm>
          <a:prstGeom prst="straightConnector1">
            <a:avLst/>
          </a:prstGeom>
          <a:noFill/>
          <a:ln w="47625" cap="flat" cmpd="sng">
            <a:solidFill>
              <a:srgbClr val="3B2F2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9" name="Google Shape;269;p23"/>
          <p:cNvCxnSpPr/>
          <p:nvPr/>
        </p:nvCxnSpPr>
        <p:spPr>
          <a:xfrm rot="-5400000">
            <a:off x="11786429" y="4977496"/>
            <a:ext cx="10002618" cy="0"/>
          </a:xfrm>
          <a:prstGeom prst="straightConnector1">
            <a:avLst/>
          </a:prstGeom>
          <a:noFill/>
          <a:ln w="47625" cap="flat" cmpd="sng">
            <a:solidFill>
              <a:srgbClr val="3B2F2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BE789A-F783-1A73-2AE7-A18664452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664" y="1024651"/>
            <a:ext cx="8143875" cy="6334125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C6F7F3F5-0B37-150B-C723-65193F87912C}"/>
              </a:ext>
            </a:extLst>
          </p:cNvPr>
          <p:cNvSpPr/>
          <p:nvPr/>
        </p:nvSpPr>
        <p:spPr>
          <a:xfrm>
            <a:off x="4582665" y="5731099"/>
            <a:ext cx="723431" cy="721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4"/>
          <p:cNvPicPr preferRelativeResize="0"/>
          <p:nvPr/>
        </p:nvPicPr>
        <p:blipFill rotWithShape="1">
          <a:blip r:embed="rId3">
            <a:alphaModFix/>
          </a:blip>
          <a:srcRect t="22516" b="36068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8" name="Google Shape;278;p24"/>
          <p:cNvCxnSpPr/>
          <p:nvPr/>
        </p:nvCxnSpPr>
        <p:spPr>
          <a:xfrm rot="5400000">
            <a:off x="8953540" y="2052348"/>
            <a:ext cx="8577192" cy="0"/>
          </a:xfrm>
          <a:prstGeom prst="straightConnector1">
            <a:avLst/>
          </a:prstGeom>
          <a:noFill/>
          <a:ln w="47625" cap="flat" cmpd="sng">
            <a:solidFill>
              <a:srgbClr val="3B2F2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9" name="Google Shape;279;p24"/>
          <p:cNvCxnSpPr/>
          <p:nvPr/>
        </p:nvCxnSpPr>
        <p:spPr>
          <a:xfrm rot="10800000">
            <a:off x="1028700" y="4243616"/>
            <a:ext cx="2491075" cy="0"/>
          </a:xfrm>
          <a:prstGeom prst="straightConnector1">
            <a:avLst/>
          </a:prstGeom>
          <a:noFill/>
          <a:ln w="47625" cap="flat" cmpd="sng">
            <a:solidFill>
              <a:srgbClr val="3B2F2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0" name="Google Shape;280;p24"/>
          <p:cNvCxnSpPr/>
          <p:nvPr/>
        </p:nvCxnSpPr>
        <p:spPr>
          <a:xfrm rot="10800000">
            <a:off x="13284999" y="8634423"/>
            <a:ext cx="5219839" cy="0"/>
          </a:xfrm>
          <a:prstGeom prst="straightConnector1">
            <a:avLst/>
          </a:prstGeom>
          <a:noFill/>
          <a:ln w="47625" cap="flat" cmpd="sng">
            <a:solidFill>
              <a:srgbClr val="3B2F2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2" name="Google Shape;282;p24"/>
          <p:cNvSpPr txBox="1"/>
          <p:nvPr/>
        </p:nvSpPr>
        <p:spPr>
          <a:xfrm>
            <a:off x="1028700" y="4575671"/>
            <a:ext cx="4982151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500" b="1" i="0" u="none" strike="noStrike" cap="none" dirty="0">
                <a:solidFill>
                  <a:srgbClr val="3B2F20"/>
                </a:solidFill>
                <a:latin typeface="+mj-lt"/>
                <a:ea typeface="Montserrat"/>
                <a:cs typeface="Montserrat"/>
                <a:sym typeface="Montserrat"/>
              </a:rPr>
              <a:t>Примеры работ</a:t>
            </a:r>
            <a:endParaRPr b="1" dirty="0">
              <a:latin typeface="+mj-lt"/>
            </a:endParaRP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4A6267A3-D385-DDFB-E02E-3CEE0EFA4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0457" y="354394"/>
            <a:ext cx="3889222" cy="777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>
            <a:extLst>
              <a:ext uri="{FF2B5EF4-FFF2-40B4-BE49-F238E27FC236}">
                <a16:creationId xmlns:a16="http://schemas.microsoft.com/office/drawing/2014/main" id="{62B7DA20-9094-6293-6754-A6942DB9E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340" y="1536848"/>
            <a:ext cx="4286249" cy="428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>
            <a:extLst>
              <a:ext uri="{FF2B5EF4-FFF2-40B4-BE49-F238E27FC236}">
                <a16:creationId xmlns:a16="http://schemas.microsoft.com/office/drawing/2014/main" id="{055B1EB5-03BD-6BCB-999E-9506ACBB2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625" y="5529539"/>
            <a:ext cx="42862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32"/>
          <p:cNvPicPr preferRelativeResize="0"/>
          <p:nvPr/>
        </p:nvPicPr>
        <p:blipFill rotWithShape="1">
          <a:blip r:embed="rId3">
            <a:alphaModFix/>
          </a:blip>
          <a:srcRect t="22516" b="36068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32"/>
          <p:cNvSpPr/>
          <p:nvPr/>
        </p:nvSpPr>
        <p:spPr>
          <a:xfrm rot="-5400000">
            <a:off x="5918878" y="566793"/>
            <a:ext cx="6450243" cy="9153414"/>
          </a:xfrm>
          <a:prstGeom prst="rect">
            <a:avLst/>
          </a:prstGeom>
          <a:solidFill>
            <a:srgbClr val="FFFE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2"/>
          <p:cNvSpPr/>
          <p:nvPr/>
        </p:nvSpPr>
        <p:spPr>
          <a:xfrm rot="-5400000">
            <a:off x="6339410" y="1166198"/>
            <a:ext cx="5609180" cy="7959877"/>
          </a:xfrm>
          <a:prstGeom prst="rect">
            <a:avLst/>
          </a:prstGeom>
          <a:solidFill>
            <a:srgbClr val="CFC4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2"/>
          <p:cNvSpPr txBox="1"/>
          <p:nvPr/>
        </p:nvSpPr>
        <p:spPr>
          <a:xfrm>
            <a:off x="5433940" y="3168730"/>
            <a:ext cx="7420120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0" b="1" i="0" u="none" strike="noStrike" cap="none" dirty="0">
                <a:solidFill>
                  <a:srgbClr val="3B2F20"/>
                </a:solidFill>
                <a:latin typeface="+mj-lt"/>
                <a:ea typeface="Montserrat"/>
                <a:cs typeface="Montserrat"/>
                <a:sym typeface="Montserrat"/>
              </a:rPr>
              <a:t>Этап творчества</a:t>
            </a:r>
            <a:endParaRPr b="1" dirty="0">
              <a:latin typeface="+mj-lt"/>
            </a:endParaRPr>
          </a:p>
        </p:txBody>
      </p:sp>
      <p:cxnSp>
        <p:nvCxnSpPr>
          <p:cNvPr id="405" name="Google Shape;405;p32"/>
          <p:cNvCxnSpPr/>
          <p:nvPr/>
        </p:nvCxnSpPr>
        <p:spPr>
          <a:xfrm rot="10800000">
            <a:off x="-1098161" y="5143500"/>
            <a:ext cx="5170593" cy="0"/>
          </a:xfrm>
          <a:prstGeom prst="straightConnector1">
            <a:avLst/>
          </a:prstGeom>
          <a:noFill/>
          <a:ln w="47625" cap="flat" cmpd="sng">
            <a:solidFill>
              <a:srgbClr val="3B2F2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6" name="Google Shape;406;p32"/>
          <p:cNvCxnSpPr/>
          <p:nvPr/>
        </p:nvCxnSpPr>
        <p:spPr>
          <a:xfrm rot="10800000">
            <a:off x="14271890" y="5146137"/>
            <a:ext cx="5170593" cy="0"/>
          </a:xfrm>
          <a:prstGeom prst="straightConnector1">
            <a:avLst/>
          </a:prstGeom>
          <a:noFill/>
          <a:ln w="47625" cap="flat" cmpd="sng">
            <a:solidFill>
              <a:srgbClr val="3B2F2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78</Words>
  <Application>Microsoft Office PowerPoint</Application>
  <PresentationFormat>Произвольный</PresentationFormat>
  <Paragraphs>17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Montserrat</vt:lpstr>
      <vt:lpstr>Roboto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Хмячина Екатерина Алексеевна</cp:lastModifiedBy>
  <cp:revision>4</cp:revision>
  <dcterms:modified xsi:type="dcterms:W3CDTF">2022-12-13T17:51:57Z</dcterms:modified>
</cp:coreProperties>
</file>