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2" r:id="rId5"/>
    <p:sldId id="291" r:id="rId6"/>
    <p:sldId id="293" r:id="rId7"/>
    <p:sldId id="297" r:id="rId8"/>
    <p:sldId id="298" r:id="rId9"/>
    <p:sldId id="284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85930" autoAdjust="0"/>
  </p:normalViewPr>
  <p:slideViewPr>
    <p:cSldViewPr snapToGrid="0">
      <p:cViewPr>
        <p:scale>
          <a:sx n="80" d="100"/>
          <a:sy n="80" d="100"/>
        </p:scale>
        <p:origin x="1476" y="5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82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F86E15D-1320-43B8-B389-6D2F0C12B257}" type="datetime1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6A6A8B-E53C-4123-A383-AD7B4BB91AC3}" type="datetime1">
              <a:rPr lang="ru-RU" noProof="0" smtClean="0"/>
              <a:t>01.12.2022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460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70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 dirty="0" smtClean="0"/>
              <a:t>Назовите их</a:t>
            </a:r>
          </a:p>
          <a:p>
            <a:pPr rtl="0"/>
            <a:r>
              <a:rPr lang="ru-RU" sz="1200" dirty="0" smtClean="0"/>
              <a:t>Аппаратные средства мультимедиа: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звукозаписи (звуковые платы, микрофоны);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звуковоспроизведения (усилитель, колонки, акустические системы, наушники и гарнитуры);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Манипуляторы (компьютерные мыши, джойстики, миди-клавиатуры);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«виртуальной реальности» (перчатки, очки, шлемы виртуальной реальности, используемые в играх);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Носители информации (CD, DVD и HDD);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передачи (мини видеокамеры, цифровые фотоаппараты);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записи (приводы CD / DVD-ROM , CDRW / DVD+RW, TV- и FM-тюнеры);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Средства обработки изображения (платы видеомонтажа, клавиатуры, графические акселераторы).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− Компьютер, телевизор, средства для получения и удобного восприятия информации и др.</a:t>
            </a: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84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00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Вспоминаем инструменты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noProof="0" smtClean="0"/>
              <a:t>5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7057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37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малым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916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2900" y="1511476"/>
            <a:ext cx="2916000" cy="467924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00" y="1511475"/>
            <a:ext cx="2916000" cy="4679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764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0450" y="1512000"/>
            <a:ext cx="1764000" cy="4679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8900" y="1512000"/>
            <a:ext cx="1764000" cy="4679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5" name="Текст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7350" y="1507535"/>
            <a:ext cx="1764000" cy="4679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65800" y="1507535"/>
            <a:ext cx="1764000" cy="468371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DF756E-F310-4229-ACDD-055D299A95FB}"/>
              </a:ext>
            </a:extLst>
          </p:cNvPr>
          <p:cNvSpPr/>
          <p:nvPr userDrawn="1"/>
        </p:nvSpPr>
        <p:spPr>
          <a:xfrm>
            <a:off x="6297105" y="424206"/>
            <a:ext cx="5505254" cy="57314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07666241-4AF6-458A-A571-6C6C291D7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2775" y="3639199"/>
            <a:ext cx="5053936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F4F2BBF-F210-4954-9C73-A0030AAC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2775" y="993303"/>
            <a:ext cx="5053936" cy="2513468"/>
          </a:xfrm>
        </p:spPr>
        <p:txBody>
          <a:bodyPr rtlCol="0"/>
          <a:lstStyle>
            <a:lvl1pPr rtl="0">
              <a:defRPr sz="5400" cap="none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777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FD1EE834-4B70-4715-8346-1C029834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46375"/>
            <a:ext cx="9198000" cy="513058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80088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EAE43F4C-1A64-4197-A44B-E6EB874E2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046376"/>
            <a:ext cx="4435831" cy="513058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8" name="Объект 3">
            <a:extLst>
              <a:ext uri="{FF2B5EF4-FFF2-40B4-BE49-F238E27FC236}">
                <a16:creationId xmlns:a16="http://schemas.microsoft.com/office/drawing/2014/main" id="{D7B3F5B8-DC28-4878-AC9F-D434D7542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4169" y="1046376"/>
            <a:ext cx="4435831" cy="513058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7439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CB97B01E-88B2-448F-BD96-A1AAFA39A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8" name="Текст 4">
            <a:extLst>
              <a:ext uri="{FF2B5EF4-FFF2-40B4-BE49-F238E27FC236}">
                <a16:creationId xmlns:a16="http://schemas.microsoft.com/office/drawing/2014/main" id="{40BADDE2-4EE6-41B4-804C-EBF680128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9516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9" name="Объект 3">
            <a:extLst>
              <a:ext uri="{FF2B5EF4-FFF2-40B4-BE49-F238E27FC236}">
                <a16:creationId xmlns:a16="http://schemas.microsoft.com/office/drawing/2014/main" id="{BB0A14E0-899D-4594-BC9E-AE89BF0D3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1" y="2096752"/>
            <a:ext cx="4434840" cy="409291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0" name="Объект 5">
            <a:extLst>
              <a:ext uri="{FF2B5EF4-FFF2-40B4-BE49-F238E27FC236}">
                <a16:creationId xmlns:a16="http://schemas.microsoft.com/office/drawing/2014/main" id="{2C699014-D902-4E9A-80CD-8D2BCFE67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95160" y="2096752"/>
            <a:ext cx="4434840" cy="409291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63468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 rtlCol="0"/>
          <a:lstStyle/>
          <a:p>
            <a:pPr rtl="0"/>
            <a:r>
              <a:rPr lang="ru-RU" noProof="0"/>
              <a:t>Добавление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8" name="Заголовок 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9" name="Текст 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0" name="Объект 2">
            <a:extLst>
              <a:ext uri="{FF2B5EF4-FFF2-40B4-BE49-F238E27FC236}">
                <a16:creationId xmlns:a16="http://schemas.microsoft.com/office/drawing/2014/main" id="{79F53EF1-D412-467C-B7CE-30536F14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2" y="457201"/>
            <a:ext cx="6023727" cy="5726784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72000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 rtlCol="0"/>
          <a:lstStyle/>
          <a:p>
            <a:pPr rtl="0"/>
            <a:r>
              <a:rPr lang="ru-RU" noProof="0"/>
              <a:t>Добавление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8" name="Заголовок 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9" name="Текст 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2" name="Рисунок 2">
            <a:extLst>
              <a:ext uri="{FF2B5EF4-FFF2-40B4-BE49-F238E27FC236}">
                <a16:creationId xmlns:a16="http://schemas.microsoft.com/office/drawing/2014/main" id="{10319378-269C-406E-9B84-FCF22DA02EFF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88021" y="457201"/>
            <a:ext cx="5949868" cy="5726784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02147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37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большим изображение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 rtlCol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9" name="Рисунок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Сравнение слева — заполнитель 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4500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2" name="Сравнение слева — заполнитель 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8" name="Текст 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020359"/>
            <a:ext cx="4500000" cy="417089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е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rtlCol="0"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Введите подпись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6EFF903-F1F3-440A-B12C-9FD51606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благодарственным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rtlCol="0"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Спасибо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 rtlCol="0"/>
          <a:lstStyle>
            <a:lvl1pPr marL="0" indent="0" algn="r">
              <a:buNone/>
              <a:defRPr sz="2400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Полное имя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Номер телефона</a:t>
            </a:r>
          </a:p>
        </p:txBody>
      </p:sp>
      <p:sp>
        <p:nvSpPr>
          <p:cNvPr id="13" name="Текст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Электронная почта или контакт в социальной сети</a:t>
            </a:r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Веб-сайт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адпись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346108"/>
            <a:ext cx="1662546" cy="404658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ru-RU" sz="1600" b="1" spc="-100" noProof="0">
                <a:solidFill>
                  <a:schemeClr val="tx1"/>
                </a:solidFill>
                <a:latin typeface="Corbel" panose="020B0503020204020204" pitchFamily="34" charset="0"/>
              </a:rPr>
              <a:t>БАНК</a:t>
            </a:r>
            <a:r>
              <a:rPr lang="ru-RU" sz="1600" b="1" spc="-100" noProof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 WOODGROVE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64" r:id="rId8"/>
    <p:sldLayoutId id="2147483650" r:id="rId9"/>
    <p:sldLayoutId id="2147483656" r:id="rId10"/>
    <p:sldLayoutId id="2147483657" r:id="rId11"/>
    <p:sldLayoutId id="2147483654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77" r="38177"/>
          <a:stretch>
            <a:fillRect/>
          </a:stretch>
        </p:blipFill>
        <p:spPr/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265911"/>
            <a:ext cx="6798250" cy="1674470"/>
          </a:xfrm>
        </p:spPr>
        <p:txBody>
          <a:bodyPr rtlCol="0" anchor="ctr"/>
          <a:lstStyle/>
          <a:p>
            <a:pPr rtl="0"/>
            <a:r>
              <a:rPr lang="ru-RU" sz="4800" dirty="0" smtClean="0"/>
              <a:t>Мультимедиа</a:t>
            </a:r>
            <a:endParaRPr lang="ru-RU" sz="4800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8242" y="4265911"/>
            <a:ext cx="4973758" cy="1541466"/>
          </a:xfrm>
        </p:spPr>
        <p:txBody>
          <a:bodyPr rtlCol="0"/>
          <a:lstStyle/>
          <a:p>
            <a:r>
              <a:rPr lang="ru-RU" dirty="0"/>
              <a:t>Мультимедиа — это объединение разных способов передачи сообщений Совокупность таких сообщений есть объектами мультимедиа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980476" y="6812281"/>
            <a:ext cx="221152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980476" y="0"/>
            <a:ext cx="221152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56" y="911205"/>
            <a:ext cx="9131100" cy="432000"/>
          </a:xfrm>
        </p:spPr>
        <p:txBody>
          <a:bodyPr rtlCol="0"/>
          <a:lstStyle/>
          <a:p>
            <a:r>
              <a:rPr lang="ru-RU" dirty="0"/>
              <a:t>Технологии применяются в разных отраслях и сферах. Например:</a:t>
            </a:r>
            <a:br>
              <a:rPr lang="ru-RU" dirty="0"/>
            </a:b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5E40B9-054F-4D79-BD17-68E71C740D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r>
              <a:rPr lang="ru-RU" dirty="0"/>
              <a:t>В образовании. На дистанционном обучении, все мы пользовались электронными учебниками, мультимедийными энциклопедиями, виртуальными лабораториями и т.п.</a:t>
            </a:r>
          </a:p>
          <a:p>
            <a:r>
              <a:rPr lang="ru-RU" dirty="0"/>
              <a:t>Культура и искусство. Благодаря современным Интернет – порталам, мы с вами можем легко оказаться в картинной галерее и/или на концерте не выходя из дома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2</a:t>
            </a:fld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1" b="10941"/>
          <a:stretch>
            <a:fillRect/>
          </a:stretch>
        </p:blipFill>
        <p:spPr/>
      </p:pic>
      <p:sp>
        <p:nvSpPr>
          <p:cNvPr id="7" name="Прямоугольник 6"/>
          <p:cNvSpPr/>
          <p:nvPr/>
        </p:nvSpPr>
        <p:spPr>
          <a:xfrm>
            <a:off x="9975273" y="6176356"/>
            <a:ext cx="2216727" cy="681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0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" r="916"/>
          <a:stretch>
            <a:fillRect/>
          </a:stretch>
        </p:blipFill>
        <p:spPr>
          <a:xfrm>
            <a:off x="69273" y="63690"/>
            <a:ext cx="10009856" cy="6794309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 bwMode="ltGray">
          <a:xfrm>
            <a:off x="168442" y="4547936"/>
            <a:ext cx="6916798" cy="1392445"/>
          </a:xfrm>
        </p:spPr>
        <p:txBody>
          <a:bodyPr rtlCol="0"/>
          <a:lstStyle/>
          <a:p>
            <a:r>
              <a:rPr lang="ru-RU" sz="4800" dirty="0"/>
              <a:t>Аппаратные и программные средства мультимедиа</a:t>
            </a: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7" y="3429000"/>
            <a:ext cx="5001357" cy="2413577"/>
          </a:xfrm>
        </p:spPr>
        <p:txBody>
          <a:bodyPr rtlCol="0"/>
          <a:lstStyle/>
          <a:p>
            <a:pPr algn="just"/>
            <a:r>
              <a:rPr lang="ru-RU" sz="2000" dirty="0" smtClean="0"/>
              <a:t>- это </a:t>
            </a:r>
            <a:r>
              <a:rPr lang="ru-RU" sz="2000" dirty="0"/>
              <a:t>комплекс аппаратных и программных средств, позволяющих пользователю работать в диалоговом режиме с разнородными данными (графикой, текстом, звуком, видео и анимацией), организованными в виде единой информационной среды».</a:t>
            </a:r>
            <a:endParaRPr lang="ru-RU" sz="20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964141-6F81-4947-A236-746D94ED3F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396663" y="6176356"/>
            <a:ext cx="2795337" cy="681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9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1880159"/>
            <a:ext cx="9693486" cy="1674470"/>
          </a:xfrm>
        </p:spPr>
        <p:txBody>
          <a:bodyPr rtlCol="0"/>
          <a:lstStyle/>
          <a:p>
            <a:pPr rtl="0"/>
            <a:r>
              <a:rPr lang="ru-RU" sz="4800" dirty="0" smtClean="0"/>
              <a:t>Практическая работа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5386647" y="3554629"/>
            <a:ext cx="4593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С применением готовых шаблонов</a:t>
            </a:r>
          </a:p>
          <a:p>
            <a:pPr algn="r"/>
            <a:r>
              <a:rPr lang="en-US" b="1" i="1" dirty="0"/>
              <a:t>https://www.slidesacademy.com/</a:t>
            </a:r>
            <a:endParaRPr lang="ru-RU" b="1" i="1" dirty="0" smtClean="0"/>
          </a:p>
          <a:p>
            <a:pPr algn="r"/>
            <a:endParaRPr lang="ru-RU" i="1" dirty="0"/>
          </a:p>
        </p:txBody>
      </p:sp>
      <p:pic>
        <p:nvPicPr>
          <p:cNvPr id="16" name="Рисунок 1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83" r="28283"/>
          <a:stretch>
            <a:fillRect/>
          </a:stretch>
        </p:blipFill>
        <p:spPr/>
      </p:pic>
      <p:sp>
        <p:nvSpPr>
          <p:cNvPr id="17" name="Прямоугольник 16"/>
          <p:cNvSpPr/>
          <p:nvPr/>
        </p:nvSpPr>
        <p:spPr>
          <a:xfrm>
            <a:off x="9980476" y="0"/>
            <a:ext cx="221152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80476" y="6812281"/>
            <a:ext cx="221152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5</a:t>
            </a:fld>
            <a:endParaRPr lang="ru-RU" noProof="0"/>
          </a:p>
        </p:txBody>
      </p:sp>
      <p:sp>
        <p:nvSpPr>
          <p:cNvPr id="6" name="Прямоугольник 5"/>
          <p:cNvSpPr/>
          <p:nvPr/>
        </p:nvSpPr>
        <p:spPr>
          <a:xfrm>
            <a:off x="9168063" y="84221"/>
            <a:ext cx="3023937" cy="67145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834" y="4859990"/>
            <a:ext cx="8610600" cy="1362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834" y="669239"/>
            <a:ext cx="8467725" cy="12287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3834" y="2769412"/>
            <a:ext cx="5372100" cy="11811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86255" y="1022934"/>
            <a:ext cx="61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9207" y="2944463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97344" y="5125528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5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B259A0-0017-492F-A0DC-4B70C7052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119626"/>
            <a:ext cx="4500000" cy="498616"/>
          </a:xfrm>
        </p:spPr>
        <p:txBody>
          <a:bodyPr rtlCol="0"/>
          <a:lstStyle/>
          <a:p>
            <a:pPr rtl="0"/>
            <a:r>
              <a:rPr lang="ru-RU" dirty="0" smtClean="0"/>
              <a:t>1) Тема «Вырубка лесов»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EEB3BAE-C0B2-447C-B8BE-96C6BD84D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979759"/>
            <a:ext cx="4500000" cy="2520000"/>
          </a:xfrm>
        </p:spPr>
        <p:txBody>
          <a:bodyPr rtlCol="0"/>
          <a:lstStyle/>
          <a:p>
            <a:pPr rtl="0"/>
            <a:r>
              <a:rPr lang="ru-RU" dirty="0" smtClean="0"/>
              <a:t>1) На каждом слайде не менее 1 изображения</a:t>
            </a:r>
          </a:p>
          <a:p>
            <a:pPr rtl="0"/>
            <a:r>
              <a:rPr lang="ru-RU" dirty="0" smtClean="0"/>
              <a:t>2) Титульный лист обязательно с указанием темы, ФИО, класса</a:t>
            </a:r>
          </a:p>
          <a:p>
            <a:pPr rtl="0"/>
            <a:r>
              <a:rPr lang="ru-RU" dirty="0" smtClean="0"/>
              <a:t>3) На каждом слайде подзаголовок</a:t>
            </a:r>
          </a:p>
          <a:p>
            <a:pPr rtl="0"/>
            <a:r>
              <a:rPr lang="ru-RU" dirty="0" smtClean="0"/>
              <a:t>4) Единый размер и стиль шрифта для каждого слайда</a:t>
            </a:r>
          </a:p>
          <a:p>
            <a:pPr rtl="0"/>
            <a:r>
              <a:rPr lang="ru-RU" dirty="0" smtClean="0"/>
              <a:t>5) Не менее 6 слайдов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237D1CA-B91A-410E-A968-D017BBE99F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2120386"/>
            <a:ext cx="4629342" cy="496920"/>
          </a:xfrm>
        </p:spPr>
        <p:txBody>
          <a:bodyPr rtlCol="0"/>
          <a:lstStyle/>
          <a:p>
            <a:pPr rtl="0"/>
            <a:r>
              <a:rPr lang="ru-RU" dirty="0" smtClean="0"/>
              <a:t>2) Тема «Загрязнение водоемов»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6A87885-D672-4CF9-A78D-CFE98385B0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976450"/>
            <a:ext cx="4500000" cy="2520000"/>
          </a:xfrm>
        </p:spPr>
        <p:txBody>
          <a:bodyPr rtlCol="0"/>
          <a:lstStyle/>
          <a:p>
            <a:r>
              <a:rPr lang="ru-RU" dirty="0"/>
              <a:t>1) На каждом слайде не менее 1 изображения</a:t>
            </a:r>
          </a:p>
          <a:p>
            <a:r>
              <a:rPr lang="ru-RU" dirty="0"/>
              <a:t>2) Титульный лист обязательно с указанием темы, ФИО, класса</a:t>
            </a:r>
          </a:p>
          <a:p>
            <a:r>
              <a:rPr lang="ru-RU" dirty="0"/>
              <a:t>3) На каждом слайде подзаголовок</a:t>
            </a:r>
          </a:p>
          <a:p>
            <a:r>
              <a:rPr lang="ru-RU" dirty="0"/>
              <a:t>4) Единый размер и стиль шрифта для каждого слайда</a:t>
            </a:r>
          </a:p>
          <a:p>
            <a:r>
              <a:rPr lang="ru-RU" dirty="0"/>
              <a:t>5) Не менее 6 слайдов</a:t>
            </a: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6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975273" y="6176356"/>
            <a:ext cx="2216727" cy="681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37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677672_TF67328976" id="{7A1FA9F3-3353-44CA-A91E-AD8A2642C02E}" vid="{F8C632DE-2BB8-46AF-A8FF-94D1F93D6D3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34E25-8442-49E9-ABDF-3146C4145F3B}">
  <ds:schemaRefs>
    <ds:schemaRef ds:uri="fb0879af-3eba-417a-a55a-ffe6dcd6ca77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BBB5711-29E1-4F8E-81A0-7947C57B2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CB1848-D3E0-4F10-B640-720BE758B8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мультимедиа</Template>
  <TotalTime>0</TotalTime>
  <Words>375</Words>
  <Application>Microsoft Office PowerPoint</Application>
  <PresentationFormat>Широкоэкранный</PresentationFormat>
  <Paragraphs>39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Тема Office</vt:lpstr>
      <vt:lpstr>Мультимедиа</vt:lpstr>
      <vt:lpstr>Технологии применяются в разных отраслях и сферах. Например:  </vt:lpstr>
      <vt:lpstr>Аппаратные и программные средства мультимедиа</vt:lpstr>
      <vt:lpstr>Практическая работа</vt:lpstr>
      <vt:lpstr>Презентация PowerPoint</vt:lpstr>
      <vt:lpstr>Презентация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2022-12-01T08:46:42Z</dcterms:created>
  <dcterms:modified xsi:type="dcterms:W3CDTF">2022-12-01T09:17:52Z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