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1" r:id="rId6"/>
    <p:sldId id="260" r:id="rId7"/>
    <p:sldId id="262" r:id="rId8"/>
    <p:sldId id="266" r:id="rId9"/>
    <p:sldId id="268" r:id="rId10"/>
    <p:sldId id="269" r:id="rId11"/>
    <p:sldId id="263" r:id="rId12"/>
    <p:sldId id="264" r:id="rId13"/>
    <p:sldId id="265"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372" autoAdjust="0"/>
  </p:normalViewPr>
  <p:slideViewPr>
    <p:cSldViewPr snapToGrid="0">
      <p:cViewPr varScale="1">
        <p:scale>
          <a:sx n="73" d="100"/>
          <a:sy n="73" d="100"/>
        </p:scale>
        <p:origin x="19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3F1FB-FAED-4858-8291-7CD5805D1FB1}" type="datetimeFigureOut">
              <a:rPr lang="ru-RU" smtClean="0"/>
              <a:t>14.12.2022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5BD002-EB60-4FD0-84A5-20DAC2A98C40}" type="slidenum">
              <a:rPr lang="ru-RU" smtClean="0"/>
              <a:t>‹#›</a:t>
            </a:fld>
            <a:endParaRPr lang="ru-RU"/>
          </a:p>
        </p:txBody>
      </p:sp>
    </p:spTree>
    <p:extLst>
      <p:ext uri="{BB962C8B-B14F-4D97-AF65-F5344CB8AC3E}">
        <p14:creationId xmlns:p14="http://schemas.microsoft.com/office/powerpoint/2010/main" val="50641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ythonz.net/references/named/argymenty-vyzova/"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https://youtu.be/bmEMH1_1ZqM</a:t>
            </a:r>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1</a:t>
            </a:fld>
            <a:endParaRPr lang="ru-RU"/>
          </a:p>
        </p:txBody>
      </p:sp>
    </p:spTree>
    <p:extLst>
      <p:ext uri="{BB962C8B-B14F-4D97-AF65-F5344CB8AC3E}">
        <p14:creationId xmlns:p14="http://schemas.microsoft.com/office/powerpoint/2010/main" val="1609280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13</a:t>
            </a:fld>
            <a:endParaRPr lang="ru-RU"/>
          </a:p>
        </p:txBody>
      </p:sp>
    </p:spTree>
    <p:extLst>
      <p:ext uri="{BB962C8B-B14F-4D97-AF65-F5344CB8AC3E}">
        <p14:creationId xmlns:p14="http://schemas.microsoft.com/office/powerpoint/2010/main" val="712281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Последовательность инструкций, возвращающая некое значение.</a:t>
            </a:r>
          </a:p>
          <a:p>
            <a:r>
              <a:rPr lang="ru-RU" sz="1200" b="0" i="0" kern="1200" dirty="0" smtClean="0">
                <a:solidFill>
                  <a:schemeClr val="tx1"/>
                </a:solidFill>
                <a:effectLst/>
                <a:latin typeface="+mn-lt"/>
                <a:ea typeface="+mn-ea"/>
                <a:cs typeface="+mn-cs"/>
              </a:rPr>
              <a:t>В функцию могут быть переданы ноль и более </a:t>
            </a:r>
            <a:r>
              <a:rPr lang="ru-RU" sz="1200" b="0" i="0" u="none" strike="noStrike" kern="1200" dirty="0" smtClean="0">
                <a:solidFill>
                  <a:schemeClr val="tx1"/>
                </a:solidFill>
                <a:effectLst/>
                <a:latin typeface="+mn-lt"/>
                <a:ea typeface="+mn-ea"/>
                <a:cs typeface="+mn-cs"/>
                <a:hlinkClick r:id="rId3"/>
              </a:rPr>
              <a:t>аргументов</a:t>
            </a:r>
            <a:r>
              <a:rPr lang="ru-RU" sz="1200" b="0" i="0" kern="1200" dirty="0" smtClean="0">
                <a:solidFill>
                  <a:schemeClr val="tx1"/>
                </a:solidFill>
                <a:effectLst/>
                <a:latin typeface="+mn-lt"/>
                <a:ea typeface="+mn-ea"/>
                <a:cs typeface="+mn-cs"/>
              </a:rPr>
              <a:t>, которые могут использоваться в теле функции.</a:t>
            </a:r>
            <a:br>
              <a:rPr lang="ru-RU" sz="1200" b="0" i="0" kern="1200" dirty="0" smtClean="0">
                <a:solidFill>
                  <a:schemeClr val="tx1"/>
                </a:solidFill>
                <a:effectLst/>
                <a:latin typeface="+mn-lt"/>
                <a:ea typeface="+mn-ea"/>
                <a:cs typeface="+mn-cs"/>
              </a:rPr>
            </a:br>
            <a:r>
              <a:rPr lang="ru-RU" sz="1200" b="0" i="0" kern="1200" dirty="0" smtClean="0">
                <a:solidFill>
                  <a:schemeClr val="tx1"/>
                </a:solidFill>
                <a:effectLst/>
                <a:latin typeface="+mn-lt"/>
                <a:ea typeface="+mn-ea"/>
                <a:cs typeface="+mn-cs"/>
              </a:rPr>
              <a:t>Для возврата значения из функции используется инструкция </a:t>
            </a:r>
            <a:r>
              <a:rPr lang="ru-RU" sz="1200" b="0" i="0" kern="1200" dirty="0" err="1" smtClean="0">
                <a:solidFill>
                  <a:schemeClr val="tx1"/>
                </a:solidFill>
                <a:effectLst/>
                <a:latin typeface="+mn-lt"/>
                <a:ea typeface="+mn-ea"/>
                <a:cs typeface="+mn-cs"/>
              </a:rPr>
              <a:t>return</a:t>
            </a:r>
            <a:r>
              <a:rPr lang="ru-RU" sz="1200" b="0" i="0" kern="1200" dirty="0" smtClean="0">
                <a:solidFill>
                  <a:schemeClr val="tx1"/>
                </a:solidFill>
                <a:effectLst/>
                <a:latin typeface="+mn-lt"/>
                <a:ea typeface="+mn-ea"/>
                <a:cs typeface="+mn-cs"/>
              </a:rPr>
              <a:t>. Допускается использование нескольких </a:t>
            </a:r>
            <a:r>
              <a:rPr lang="ru-RU" sz="1200" b="0" i="0" kern="1200" dirty="0" err="1" smtClean="0">
                <a:solidFill>
                  <a:schemeClr val="tx1"/>
                </a:solidFill>
                <a:effectLst/>
                <a:latin typeface="+mn-lt"/>
                <a:ea typeface="+mn-ea"/>
                <a:cs typeface="+mn-cs"/>
              </a:rPr>
              <a:t>return</a:t>
            </a:r>
            <a:r>
              <a:rPr lang="ru-RU" sz="1200" b="0" i="0" kern="1200" dirty="0" smtClean="0">
                <a:solidFill>
                  <a:schemeClr val="tx1"/>
                </a:solidFill>
                <a:effectLst/>
                <a:latin typeface="+mn-lt"/>
                <a:ea typeface="+mn-ea"/>
                <a:cs typeface="+mn-cs"/>
              </a:rPr>
              <a:t>, в том числе для раннего выхода из функции.</a:t>
            </a:r>
          </a:p>
          <a:p>
            <a:r>
              <a:rPr lang="ru-RU" sz="1200" b="1" i="0" kern="1200" dirty="0" smtClean="0">
                <a:solidFill>
                  <a:schemeClr val="tx1"/>
                </a:solidFill>
                <a:effectLst/>
                <a:latin typeface="+mn-lt"/>
                <a:ea typeface="+mn-ea"/>
                <a:cs typeface="+mn-cs"/>
              </a:rPr>
              <a:t>Ключевого слова </a:t>
            </a:r>
            <a:r>
              <a:rPr lang="ru-RU" sz="1200" b="1" i="0" kern="1200" dirty="0" err="1" smtClean="0">
                <a:solidFill>
                  <a:schemeClr val="tx1"/>
                </a:solidFill>
                <a:effectLst/>
                <a:latin typeface="+mn-lt"/>
                <a:ea typeface="+mn-ea"/>
                <a:cs typeface="+mn-cs"/>
              </a:rPr>
              <a:t>def</a:t>
            </a:r>
            <a:r>
              <a:rPr lang="ru-RU" sz="1200" b="1" i="0" kern="1200" dirty="0" smtClean="0">
                <a:solidFill>
                  <a:schemeClr val="tx1"/>
                </a:solidFill>
                <a:effectLst/>
                <a:latin typeface="+mn-lt"/>
                <a:ea typeface="+mn-ea"/>
                <a:cs typeface="+mn-cs"/>
              </a:rPr>
              <a:t>, которое говорит питону о том, что здесь мы начинаем писать новую функцию.</a:t>
            </a:r>
          </a:p>
          <a:p>
            <a:r>
              <a:rPr lang="ru-RU" sz="1200" b="1" i="0" kern="1200" dirty="0" smtClean="0">
                <a:solidFill>
                  <a:schemeClr val="tx1"/>
                </a:solidFill>
                <a:effectLst/>
                <a:latin typeface="+mn-lt"/>
                <a:ea typeface="+mn-ea"/>
                <a:cs typeface="+mn-cs"/>
              </a:rPr>
              <a:t>Названия функции.</a:t>
            </a:r>
          </a:p>
          <a:p>
            <a:r>
              <a:rPr lang="ru-RU" sz="1200" b="1" i="0" kern="1200" dirty="0" smtClean="0">
                <a:solidFill>
                  <a:schemeClr val="tx1"/>
                </a:solidFill>
                <a:effectLst/>
                <a:latin typeface="+mn-lt"/>
                <a:ea typeface="+mn-ea"/>
                <a:cs typeface="+mn-cs"/>
              </a:rPr>
              <a:t>Параметров, иначе говоря входных данных, необходимых для работы функции.</a:t>
            </a:r>
          </a:p>
          <a:p>
            <a:r>
              <a:rPr lang="ru-RU" sz="1200" b="0" i="0" kern="1200" dirty="0" smtClean="0">
                <a:solidFill>
                  <a:schemeClr val="tx1"/>
                </a:solidFill>
                <a:effectLst/>
                <a:latin typeface="+mn-lt"/>
                <a:ea typeface="+mn-ea"/>
                <a:cs typeface="+mn-cs"/>
              </a:rPr>
              <a:t>Параметры функции позволяют применять одну и ту же логику к разным входным данным. Всё, что происходит в функции, остаётся внутри неё. Например, все переменные, которые мы создали во время работы функции, окажутся недоступны извне. И это логично, ведь нам не нужны промежуточные вычисления, важен только результат. А чтобы результат работы был доступен вне функции, его надо “вернуть”.</a:t>
            </a:r>
            <a:endParaRPr lang="ru-RU" b="1" dirty="0"/>
          </a:p>
        </p:txBody>
      </p:sp>
      <p:sp>
        <p:nvSpPr>
          <p:cNvPr id="4" name="Номер слайда 3"/>
          <p:cNvSpPr>
            <a:spLocks noGrp="1"/>
          </p:cNvSpPr>
          <p:nvPr>
            <p:ph type="sldNum" sz="quarter" idx="10"/>
          </p:nvPr>
        </p:nvSpPr>
        <p:spPr/>
        <p:txBody>
          <a:bodyPr/>
          <a:lstStyle/>
          <a:p>
            <a:fld id="{CD5BD002-EB60-4FD0-84A5-20DAC2A98C40}" type="slidenum">
              <a:rPr lang="ru-RU" smtClean="0"/>
              <a:t>2</a:t>
            </a:fld>
            <a:endParaRPr lang="ru-RU"/>
          </a:p>
        </p:txBody>
      </p:sp>
    </p:spTree>
    <p:extLst>
      <p:ext uri="{BB962C8B-B14F-4D97-AF65-F5344CB8AC3E}">
        <p14:creationId xmlns:p14="http://schemas.microsoft.com/office/powerpoint/2010/main" val="2752362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На самом деле, функции </a:t>
            </a:r>
            <a:r>
              <a:rPr lang="ru-RU" sz="1200" b="1" i="0" kern="1200" dirty="0" smtClean="0">
                <a:solidFill>
                  <a:schemeClr val="tx1"/>
                </a:solidFill>
                <a:effectLst/>
                <a:latin typeface="+mn-lt"/>
                <a:ea typeface="+mn-ea"/>
                <a:cs typeface="+mn-cs"/>
              </a:rPr>
              <a:t>всегда</a:t>
            </a:r>
            <a:r>
              <a:rPr lang="ru-RU" sz="1200" b="0" i="0" kern="1200" dirty="0" smtClean="0">
                <a:solidFill>
                  <a:schemeClr val="tx1"/>
                </a:solidFill>
                <a:effectLst/>
                <a:latin typeface="+mn-lt"/>
                <a:ea typeface="+mn-ea"/>
                <a:cs typeface="+mn-cs"/>
              </a:rPr>
              <a:t> возвращают какое-то значение, даже если в ней не написан </a:t>
            </a:r>
            <a:r>
              <a:rPr lang="ru-RU" dirty="0" err="1" smtClean="0"/>
              <a:t>return</a:t>
            </a:r>
            <a:r>
              <a:rPr lang="ru-RU" sz="1200" b="0" i="0" kern="1200" dirty="0" smtClean="0">
                <a:solidFill>
                  <a:schemeClr val="tx1"/>
                </a:solidFill>
                <a:effectLst/>
                <a:latin typeface="+mn-lt"/>
                <a:ea typeface="+mn-ea"/>
                <a:cs typeface="+mn-cs"/>
              </a:rPr>
              <a:t>. Для таких случаев, в питоне есть специальный тип данных - </a:t>
            </a:r>
            <a:r>
              <a:rPr lang="ru-RU" dirty="0" err="1" smtClean="0"/>
              <a:t>None</a:t>
            </a:r>
            <a:r>
              <a:rPr lang="ru-RU" sz="1200" b="0" i="0" kern="1200" dirty="0" smtClean="0">
                <a:solidFill>
                  <a:schemeClr val="tx1"/>
                </a:solidFill>
                <a:effectLst/>
                <a:latin typeface="+mn-lt"/>
                <a:ea typeface="+mn-ea"/>
                <a:cs typeface="+mn-cs"/>
              </a:rPr>
              <a:t>, который нужен чтобы описать “тут ничего нет”. Сравните с предыдущим примером:</a:t>
            </a:r>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3</a:t>
            </a:fld>
            <a:endParaRPr lang="ru-RU"/>
          </a:p>
        </p:txBody>
      </p:sp>
    </p:spTree>
    <p:extLst>
      <p:ext uri="{BB962C8B-B14F-4D97-AF65-F5344CB8AC3E}">
        <p14:creationId xmlns:p14="http://schemas.microsoft.com/office/powerpoint/2010/main" val="3148602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a:t>
            </a:r>
            <a:r>
              <a:rPr lang="ru-RU" sz="1200" b="0" i="0" kern="1200" dirty="0" err="1" smtClean="0">
                <a:solidFill>
                  <a:schemeClr val="tx1"/>
                </a:solidFill>
                <a:effectLst/>
                <a:latin typeface="+mn-lt"/>
                <a:ea typeface="+mn-ea"/>
                <a:cs typeface="+mn-cs"/>
              </a:rPr>
              <a:t>Например,данная</a:t>
            </a:r>
            <a:r>
              <a:rPr lang="ru-RU" sz="1200" b="0" i="0" kern="1200" dirty="0" smtClean="0">
                <a:solidFill>
                  <a:schemeClr val="tx1"/>
                </a:solidFill>
                <a:effectLst/>
                <a:latin typeface="+mn-lt"/>
                <a:ea typeface="+mn-ea"/>
                <a:cs typeface="+mn-cs"/>
              </a:rPr>
              <a:t> функция берет аргументы a и b и возвращает значение их суммы. Аргументами функции могут быть целые </a:t>
            </a:r>
            <a:r>
              <a:rPr lang="ru-RU" sz="1200" b="0" i="0" kern="1200" dirty="0" err="1" smtClean="0">
                <a:solidFill>
                  <a:schemeClr val="tx1"/>
                </a:solidFill>
                <a:effectLst/>
                <a:latin typeface="+mn-lt"/>
                <a:ea typeface="+mn-ea"/>
                <a:cs typeface="+mn-cs"/>
              </a:rPr>
              <a:t>числа,строки,даже</a:t>
            </a:r>
            <a:r>
              <a:rPr lang="ru-RU" sz="1200" b="0" i="0" kern="1200" dirty="0" smtClean="0">
                <a:solidFill>
                  <a:schemeClr val="tx1"/>
                </a:solidFill>
                <a:effectLst/>
                <a:latin typeface="+mn-lt"/>
                <a:ea typeface="+mn-ea"/>
                <a:cs typeface="+mn-cs"/>
              </a:rPr>
              <a:t> сами функции и </a:t>
            </a:r>
            <a:r>
              <a:rPr lang="ru-RU" sz="1200" b="0" i="0" kern="1200" dirty="0" err="1" smtClean="0">
                <a:solidFill>
                  <a:schemeClr val="tx1"/>
                </a:solidFill>
                <a:effectLst/>
                <a:latin typeface="+mn-lt"/>
                <a:ea typeface="+mn-ea"/>
                <a:cs typeface="+mn-cs"/>
              </a:rPr>
              <a:t>т.д.Теперь</a:t>
            </a:r>
            <a:r>
              <a:rPr lang="ru-RU" sz="1200" b="0" i="0" kern="1200" dirty="0" smtClean="0">
                <a:solidFill>
                  <a:schemeClr val="tx1"/>
                </a:solidFill>
                <a:effectLst/>
                <a:latin typeface="+mn-lt"/>
                <a:ea typeface="+mn-ea"/>
                <a:cs typeface="+mn-cs"/>
              </a:rPr>
              <a:t> можно вызвать функцию подставляя разные значения </a:t>
            </a:r>
            <a:r>
              <a:rPr lang="ru-RU" sz="1200" b="0" i="0" kern="1200" dirty="0" err="1" smtClean="0">
                <a:solidFill>
                  <a:schemeClr val="tx1"/>
                </a:solidFill>
                <a:effectLst/>
                <a:latin typeface="+mn-lt"/>
                <a:ea typeface="+mn-ea"/>
                <a:cs typeface="+mn-cs"/>
              </a:rPr>
              <a:t>аргументов,например</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sum</a:t>
            </a:r>
            <a:r>
              <a:rPr lang="ru-RU" sz="1200" b="0" i="0" kern="1200" dirty="0" smtClean="0">
                <a:solidFill>
                  <a:schemeClr val="tx1"/>
                </a:solidFill>
                <a:effectLst/>
                <a:latin typeface="+mn-lt"/>
                <a:ea typeface="+mn-ea"/>
                <a:cs typeface="+mn-cs"/>
              </a:rPr>
              <a:t>(2,2) //В данном случае будет выведено число 4// </a:t>
            </a:r>
            <a:r>
              <a:rPr lang="ru-RU" sz="1200" b="0" i="0" kern="1200" dirty="0" err="1" smtClean="0">
                <a:solidFill>
                  <a:schemeClr val="tx1"/>
                </a:solidFill>
                <a:effectLst/>
                <a:latin typeface="+mn-lt"/>
                <a:ea typeface="+mn-ea"/>
                <a:cs typeface="+mn-cs"/>
              </a:rPr>
              <a:t>sum</a:t>
            </a:r>
            <a:r>
              <a:rPr lang="ru-RU" sz="1200" b="0" i="0" kern="1200" dirty="0" smtClean="0">
                <a:solidFill>
                  <a:schemeClr val="tx1"/>
                </a:solidFill>
                <a:effectLst/>
                <a:latin typeface="+mn-lt"/>
                <a:ea typeface="+mn-ea"/>
                <a:cs typeface="+mn-cs"/>
              </a:rPr>
              <a:t>(4,45) //А например здесь будет выведено число 49// В более крупных проектах тебе будет необходимо использовать функции </a:t>
            </a:r>
            <a:r>
              <a:rPr lang="ru-RU" sz="1200" b="0" i="0" kern="1200" dirty="0" err="1" smtClean="0">
                <a:solidFill>
                  <a:schemeClr val="tx1"/>
                </a:solidFill>
                <a:effectLst/>
                <a:latin typeface="+mn-lt"/>
                <a:ea typeface="+mn-ea"/>
                <a:cs typeface="+mn-cs"/>
              </a:rPr>
              <a:t>def</a:t>
            </a:r>
            <a:r>
              <a:rPr lang="ru-RU" sz="1200" b="0" i="0" kern="1200" dirty="0" smtClean="0">
                <a:solidFill>
                  <a:schemeClr val="tx1"/>
                </a:solidFill>
                <a:effectLst/>
                <a:latin typeface="+mn-lt"/>
                <a:ea typeface="+mn-ea"/>
                <a:cs typeface="+mn-cs"/>
              </a:rPr>
              <a:t> для получения определенных результатов. Можно обходиться и без использования функций но это займет намного больше места в </a:t>
            </a:r>
            <a:r>
              <a:rPr lang="ru-RU" sz="1200" b="0" i="0" kern="1200" dirty="0" err="1" smtClean="0">
                <a:solidFill>
                  <a:schemeClr val="tx1"/>
                </a:solidFill>
                <a:effectLst/>
                <a:latin typeface="+mn-lt"/>
                <a:ea typeface="+mn-ea"/>
                <a:cs typeface="+mn-cs"/>
              </a:rPr>
              <a:t>коде,а</a:t>
            </a:r>
            <a:r>
              <a:rPr lang="ru-RU" sz="1200" b="0" i="0" kern="1200" dirty="0" smtClean="0">
                <a:solidFill>
                  <a:schemeClr val="tx1"/>
                </a:solidFill>
                <a:effectLst/>
                <a:latin typeface="+mn-lt"/>
                <a:ea typeface="+mn-ea"/>
                <a:cs typeface="+mn-cs"/>
              </a:rPr>
              <a:t> функции это достаточно удобный способ для решения определенных задач</a:t>
            </a:r>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4</a:t>
            </a:fld>
            <a:endParaRPr lang="ru-RU"/>
          </a:p>
        </p:txBody>
      </p:sp>
    </p:spTree>
    <p:extLst>
      <p:ext uri="{BB962C8B-B14F-4D97-AF65-F5344CB8AC3E}">
        <p14:creationId xmlns:p14="http://schemas.microsoft.com/office/powerpoint/2010/main" val="2680251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Что надо написать в консоли?</a:t>
            </a:r>
          </a:p>
          <a:p>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6</a:t>
            </a:fld>
            <a:endParaRPr lang="ru-RU"/>
          </a:p>
        </p:txBody>
      </p:sp>
    </p:spTree>
    <p:extLst>
      <p:ext uri="{BB962C8B-B14F-4D97-AF65-F5344CB8AC3E}">
        <p14:creationId xmlns:p14="http://schemas.microsoft.com/office/powerpoint/2010/main" val="3558944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https://youtu.be/hHlXTso84Eg</a:t>
            </a:r>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8</a:t>
            </a:fld>
            <a:endParaRPr lang="ru-RU"/>
          </a:p>
        </p:txBody>
      </p:sp>
    </p:spTree>
    <p:extLst>
      <p:ext uri="{BB962C8B-B14F-4D97-AF65-F5344CB8AC3E}">
        <p14:creationId xmlns:p14="http://schemas.microsoft.com/office/powerpoint/2010/main" val="101058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10</a:t>
            </a:fld>
            <a:endParaRPr lang="ru-RU"/>
          </a:p>
        </p:txBody>
      </p:sp>
    </p:spTree>
    <p:extLst>
      <p:ext uri="{BB962C8B-B14F-4D97-AF65-F5344CB8AC3E}">
        <p14:creationId xmlns:p14="http://schemas.microsoft.com/office/powerpoint/2010/main" val="1434525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11</a:t>
            </a:fld>
            <a:endParaRPr lang="ru-RU"/>
          </a:p>
        </p:txBody>
      </p:sp>
    </p:spTree>
    <p:extLst>
      <p:ext uri="{BB962C8B-B14F-4D97-AF65-F5344CB8AC3E}">
        <p14:creationId xmlns:p14="http://schemas.microsoft.com/office/powerpoint/2010/main" val="1492848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5BD002-EB60-4FD0-84A5-20DAC2A98C40}" type="slidenum">
              <a:rPr lang="ru-RU" smtClean="0"/>
              <a:t>12</a:t>
            </a:fld>
            <a:endParaRPr lang="ru-RU"/>
          </a:p>
        </p:txBody>
      </p:sp>
    </p:spTree>
    <p:extLst>
      <p:ext uri="{BB962C8B-B14F-4D97-AF65-F5344CB8AC3E}">
        <p14:creationId xmlns:p14="http://schemas.microsoft.com/office/powerpoint/2010/main" val="4263886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09E47723-A04C-4388-BD5B-99CDDF45EDA4}" type="datetimeFigureOut">
              <a:rPr lang="ru-RU" smtClean="0"/>
              <a:t>14.12.2022</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855BF86-904E-4AE3-AC35-B70E93E2C1A9}"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8127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E47723-A04C-4388-BD5B-99CDDF45EDA4}" type="datetimeFigureOut">
              <a:rPr lang="ru-RU" smtClean="0"/>
              <a:t>14.12.2022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1342074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E47723-A04C-4388-BD5B-99CDDF45EDA4}" type="datetimeFigureOut">
              <a:rPr lang="ru-RU" smtClean="0"/>
              <a:t>14.12.2022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249274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E47723-A04C-4388-BD5B-99CDDF45EDA4}" type="datetimeFigureOut">
              <a:rPr lang="ru-RU" smtClean="0"/>
              <a:t>14.12.2022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405864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9E47723-A04C-4388-BD5B-99CDDF45EDA4}" type="datetimeFigureOut">
              <a:rPr lang="ru-RU" smtClean="0"/>
              <a:t>14.12.2022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55BF86-904E-4AE3-AC35-B70E93E2C1A9}"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879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9E47723-A04C-4388-BD5B-99CDDF45EDA4}" type="datetimeFigureOut">
              <a:rPr lang="ru-RU" smtClean="0"/>
              <a:t>14.12.2022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149299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9E47723-A04C-4388-BD5B-99CDDF45EDA4}" type="datetimeFigureOut">
              <a:rPr lang="ru-RU" smtClean="0"/>
              <a:t>14.12.2022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141850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9E47723-A04C-4388-BD5B-99CDDF45EDA4}" type="datetimeFigureOut">
              <a:rPr lang="ru-RU" smtClean="0"/>
              <a:t>14.12.2022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342198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47723-A04C-4388-BD5B-99CDDF45EDA4}" type="datetimeFigureOut">
              <a:rPr lang="ru-RU" smtClean="0"/>
              <a:t>14.12.2022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1948853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9E47723-A04C-4388-BD5B-99CDDF45EDA4}" type="datetimeFigureOut">
              <a:rPr lang="ru-RU" smtClean="0"/>
              <a:t>14.12.2022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358115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9E47723-A04C-4388-BD5B-99CDDF45EDA4}" type="datetimeFigureOut">
              <a:rPr lang="ru-RU" smtClean="0"/>
              <a:t>14.12.2022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55BF86-904E-4AE3-AC35-B70E93E2C1A9}" type="slidenum">
              <a:rPr lang="ru-RU" smtClean="0"/>
              <a:t>‹#›</a:t>
            </a:fld>
            <a:endParaRPr lang="ru-RU"/>
          </a:p>
        </p:txBody>
      </p:sp>
    </p:spTree>
    <p:extLst>
      <p:ext uri="{BB962C8B-B14F-4D97-AF65-F5344CB8AC3E}">
        <p14:creationId xmlns:p14="http://schemas.microsoft.com/office/powerpoint/2010/main" val="1801735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09E47723-A04C-4388-BD5B-99CDDF45EDA4}" type="datetimeFigureOut">
              <a:rPr lang="ru-RU" smtClean="0"/>
              <a:t>14.12.2022</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C855BF86-904E-4AE3-AC35-B70E93E2C1A9}" type="slidenum">
              <a:rPr lang="ru-RU" smtClean="0"/>
              <a:t>‹#›</a:t>
            </a:fld>
            <a:endParaRPr lang="ru-RU"/>
          </a:p>
        </p:txBody>
      </p:sp>
    </p:spTree>
    <p:extLst>
      <p:ext uri="{BB962C8B-B14F-4D97-AF65-F5344CB8AC3E}">
        <p14:creationId xmlns:p14="http://schemas.microsoft.com/office/powerpoint/2010/main" val="669390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Функция </a:t>
            </a:r>
            <a:r>
              <a:rPr lang="en-US" dirty="0" err="1" smtClean="0"/>
              <a:t>def</a:t>
            </a:r>
            <a:endParaRPr lang="ru-RU" dirty="0"/>
          </a:p>
        </p:txBody>
      </p:sp>
      <p:sp>
        <p:nvSpPr>
          <p:cNvPr id="3" name="Подзаголовок 2"/>
          <p:cNvSpPr>
            <a:spLocks noGrp="1"/>
          </p:cNvSpPr>
          <p:nvPr>
            <p:ph type="subTitle" idx="1"/>
          </p:nvPr>
        </p:nvSpPr>
        <p:spPr/>
        <p:txBody>
          <a:bodyPr>
            <a:normAutofit/>
          </a:bodyPr>
          <a:lstStyle/>
          <a:p>
            <a:r>
              <a:rPr lang="ru-RU" sz="2400" b="1" dirty="0" smtClean="0"/>
              <a:t>Новая тема</a:t>
            </a:r>
            <a:endParaRPr lang="ru-RU" sz="2400" b="1" dirty="0"/>
          </a:p>
        </p:txBody>
      </p:sp>
    </p:spTree>
    <p:extLst>
      <p:ext uri="{BB962C8B-B14F-4D97-AF65-F5344CB8AC3E}">
        <p14:creationId xmlns:p14="http://schemas.microsoft.com/office/powerpoint/2010/main" val="1925076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Решение</a:t>
            </a:r>
            <a:endParaRPr lang="ru-RU" dirty="0"/>
          </a:p>
        </p:txBody>
      </p:sp>
      <p:sp>
        <p:nvSpPr>
          <p:cNvPr id="3" name="Объект 2"/>
          <p:cNvSpPr>
            <a:spLocks noGrp="1"/>
          </p:cNvSpPr>
          <p:nvPr>
            <p:ph idx="1"/>
          </p:nvPr>
        </p:nvSpPr>
        <p:spPr/>
        <p:txBody>
          <a:bodyPr/>
          <a:lstStyle/>
          <a:p>
            <a:r>
              <a:rPr lang="en-US" dirty="0"/>
              <a:t>n = </a:t>
            </a:r>
            <a:r>
              <a:rPr lang="en-US" dirty="0" err="1"/>
              <a:t>int</a:t>
            </a:r>
            <a:r>
              <a:rPr lang="en-US" dirty="0"/>
              <a:t>(input())</a:t>
            </a:r>
          </a:p>
          <a:p>
            <a:r>
              <a:rPr lang="en-US" dirty="0"/>
              <a:t>count = 0</a:t>
            </a:r>
          </a:p>
          <a:p>
            <a:r>
              <a:rPr lang="en-US" dirty="0"/>
              <a:t>for </a:t>
            </a:r>
            <a:r>
              <a:rPr lang="en-US" dirty="0" err="1"/>
              <a:t>i</a:t>
            </a:r>
            <a:r>
              <a:rPr lang="en-US" dirty="0"/>
              <a:t> in range(1, n + 1):</a:t>
            </a:r>
          </a:p>
          <a:p>
            <a:r>
              <a:rPr lang="en-US" dirty="0"/>
              <a:t>    a = </a:t>
            </a:r>
            <a:r>
              <a:rPr lang="en-US" dirty="0" err="1"/>
              <a:t>int</a:t>
            </a:r>
            <a:r>
              <a:rPr lang="en-US" dirty="0"/>
              <a:t>(input())</a:t>
            </a:r>
          </a:p>
          <a:p>
            <a:r>
              <a:rPr lang="en-US" dirty="0"/>
              <a:t>    if a % 10 == 9:</a:t>
            </a:r>
          </a:p>
          <a:p>
            <a:r>
              <a:rPr lang="en-US" dirty="0"/>
              <a:t>        count += 1</a:t>
            </a:r>
          </a:p>
          <a:p>
            <a:r>
              <a:rPr lang="en-US" dirty="0"/>
              <a:t>print(count)</a:t>
            </a:r>
            <a:endParaRPr lang="ru-RU" dirty="0"/>
          </a:p>
        </p:txBody>
      </p:sp>
    </p:spTree>
    <p:extLst>
      <p:ext uri="{BB962C8B-B14F-4D97-AF65-F5344CB8AC3E}">
        <p14:creationId xmlns:p14="http://schemas.microsoft.com/office/powerpoint/2010/main" val="37047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43000" y="0"/>
            <a:ext cx="9875520" cy="1356360"/>
          </a:xfrm>
        </p:spPr>
        <p:txBody>
          <a:bodyPr/>
          <a:lstStyle/>
          <a:p>
            <a:r>
              <a:rPr lang="ru-RU" b="1" dirty="0" smtClean="0"/>
              <a:t>Задача</a:t>
            </a:r>
            <a:endParaRPr lang="ru-RU" b="1" dirty="0"/>
          </a:p>
        </p:txBody>
      </p:sp>
      <p:sp>
        <p:nvSpPr>
          <p:cNvPr id="5" name="Объект 4"/>
          <p:cNvSpPr>
            <a:spLocks noGrp="1"/>
          </p:cNvSpPr>
          <p:nvPr>
            <p:ph idx="1"/>
          </p:nvPr>
        </p:nvSpPr>
        <p:spPr>
          <a:xfrm>
            <a:off x="1145649" y="1090749"/>
            <a:ext cx="9872871" cy="4038600"/>
          </a:xfrm>
        </p:spPr>
        <p:txBody>
          <a:bodyPr>
            <a:normAutofit/>
          </a:bodyPr>
          <a:lstStyle/>
          <a:p>
            <a:pPr algn="just"/>
            <a:r>
              <a:rPr lang="ru-RU" sz="2400" dirty="0"/>
              <a:t>Напишите программу, которая в последовательности натуральных чисел определяет сумму всех чисел, кратных 4 и оканчивающихся на 8. Программа получает на вход натуральные числа, количество введённых чисел неизвестно, последовательность чисел заканчивается числом 0 (0 – признак окончания ввода, не входит в последовательность). Количество чисел не превышает 100. Введённые числа не превышают 300. Программа должна вывести одно число: сумму всех чисел, кратных 4 и оканчивающихся на 8.</a:t>
            </a:r>
            <a:endParaRPr lang="ru-RU" sz="2400" dirty="0"/>
          </a:p>
        </p:txBody>
      </p:sp>
      <p:pic>
        <p:nvPicPr>
          <p:cNvPr id="6" name="Рисунок 5"/>
          <p:cNvPicPr>
            <a:picLocks noChangeAspect="1"/>
          </p:cNvPicPr>
          <p:nvPr/>
        </p:nvPicPr>
        <p:blipFill>
          <a:blip r:embed="rId3"/>
          <a:stretch>
            <a:fillRect/>
          </a:stretch>
        </p:blipFill>
        <p:spPr>
          <a:xfrm>
            <a:off x="3743827" y="3843984"/>
            <a:ext cx="5259202" cy="2570729"/>
          </a:xfrm>
          <a:prstGeom prst="rect">
            <a:avLst/>
          </a:prstGeom>
        </p:spPr>
      </p:pic>
    </p:spTree>
    <p:extLst>
      <p:ext uri="{BB962C8B-B14F-4D97-AF65-F5344CB8AC3E}">
        <p14:creationId xmlns:p14="http://schemas.microsoft.com/office/powerpoint/2010/main" val="3525650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Решение</a:t>
            </a:r>
            <a:endParaRPr lang="ru-RU" b="1" dirty="0"/>
          </a:p>
        </p:txBody>
      </p:sp>
      <p:sp>
        <p:nvSpPr>
          <p:cNvPr id="3" name="Объект 2"/>
          <p:cNvSpPr>
            <a:spLocks noGrp="1"/>
          </p:cNvSpPr>
          <p:nvPr>
            <p:ph idx="1"/>
          </p:nvPr>
        </p:nvSpPr>
        <p:spPr/>
        <p:txBody>
          <a:bodyPr/>
          <a:lstStyle/>
          <a:p>
            <a:pPr marL="502920" indent="-457200">
              <a:buFont typeface="+mj-lt"/>
              <a:buAutoNum type="arabicParenR"/>
            </a:pPr>
            <a:r>
              <a:rPr lang="en-US" dirty="0" err="1" smtClean="0"/>
              <a:t>summar</a:t>
            </a:r>
            <a:r>
              <a:rPr lang="en-US" dirty="0" smtClean="0"/>
              <a:t> </a:t>
            </a:r>
            <a:r>
              <a:rPr lang="en-US" dirty="0"/>
              <a:t>= 0</a:t>
            </a:r>
          </a:p>
          <a:p>
            <a:pPr marL="502920" indent="-457200">
              <a:buFont typeface="+mj-lt"/>
              <a:buAutoNum type="arabicParenR"/>
            </a:pPr>
            <a:r>
              <a:rPr lang="en-US" dirty="0"/>
              <a:t>a = </a:t>
            </a:r>
            <a:r>
              <a:rPr lang="en-US" dirty="0" err="1"/>
              <a:t>int</a:t>
            </a:r>
            <a:r>
              <a:rPr lang="en-US" dirty="0"/>
              <a:t>(input())</a:t>
            </a:r>
          </a:p>
          <a:p>
            <a:pPr marL="502920" indent="-457200">
              <a:buFont typeface="+mj-lt"/>
              <a:buAutoNum type="arabicParenR"/>
            </a:pPr>
            <a:r>
              <a:rPr lang="en-US" dirty="0"/>
              <a:t>while a != 0:</a:t>
            </a:r>
          </a:p>
          <a:p>
            <a:pPr marL="502920" indent="-457200">
              <a:buFont typeface="+mj-lt"/>
              <a:buAutoNum type="arabicParenR"/>
            </a:pPr>
            <a:r>
              <a:rPr lang="en-US" dirty="0"/>
              <a:t>    if (a % 4 == 0) and (a % 10 == 8):</a:t>
            </a:r>
          </a:p>
          <a:p>
            <a:pPr marL="502920" indent="-457200">
              <a:buFont typeface="+mj-lt"/>
              <a:buAutoNum type="arabicParenR"/>
            </a:pPr>
            <a:r>
              <a:rPr lang="en-US" dirty="0"/>
              <a:t>        </a:t>
            </a:r>
            <a:r>
              <a:rPr lang="en-US" dirty="0" err="1" smtClean="0"/>
              <a:t>summar</a:t>
            </a:r>
            <a:r>
              <a:rPr lang="en-US" dirty="0" smtClean="0"/>
              <a:t> </a:t>
            </a:r>
            <a:r>
              <a:rPr lang="en-US" dirty="0"/>
              <a:t>+= a</a:t>
            </a:r>
          </a:p>
          <a:p>
            <a:pPr marL="502920" indent="-457200">
              <a:buFont typeface="+mj-lt"/>
              <a:buAutoNum type="arabicParenR"/>
            </a:pPr>
            <a:r>
              <a:rPr lang="en-US" dirty="0"/>
              <a:t>    a = </a:t>
            </a:r>
            <a:r>
              <a:rPr lang="en-US" dirty="0" err="1"/>
              <a:t>int</a:t>
            </a:r>
            <a:r>
              <a:rPr lang="en-US" dirty="0"/>
              <a:t>(input())</a:t>
            </a:r>
          </a:p>
          <a:p>
            <a:pPr marL="502920" indent="-457200">
              <a:buFont typeface="+mj-lt"/>
              <a:buAutoNum type="arabicParenR"/>
            </a:pPr>
            <a:r>
              <a:rPr lang="en-US" dirty="0" smtClean="0"/>
              <a:t>print(</a:t>
            </a:r>
            <a:r>
              <a:rPr lang="en-US" dirty="0" err="1" smtClean="0"/>
              <a:t>summar</a:t>
            </a:r>
            <a:r>
              <a:rPr lang="en-US" dirty="0" smtClean="0"/>
              <a:t>)</a:t>
            </a:r>
            <a:endParaRPr lang="ru-RU" dirty="0"/>
          </a:p>
        </p:txBody>
      </p:sp>
    </p:spTree>
    <p:extLst>
      <p:ext uri="{BB962C8B-B14F-4D97-AF65-F5344CB8AC3E}">
        <p14:creationId xmlns:p14="http://schemas.microsoft.com/office/powerpoint/2010/main" val="3800144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9224" y="-104503"/>
            <a:ext cx="9875520" cy="1356360"/>
          </a:xfrm>
        </p:spPr>
        <p:txBody>
          <a:bodyPr/>
          <a:lstStyle/>
          <a:p>
            <a:r>
              <a:rPr lang="ru-RU" b="1" dirty="0" smtClean="0"/>
              <a:t>Задача</a:t>
            </a:r>
            <a:endParaRPr lang="ru-RU" b="1" dirty="0"/>
          </a:p>
        </p:txBody>
      </p:sp>
      <p:sp>
        <p:nvSpPr>
          <p:cNvPr id="3" name="Объект 2"/>
          <p:cNvSpPr>
            <a:spLocks noGrp="1"/>
          </p:cNvSpPr>
          <p:nvPr>
            <p:ph idx="1"/>
          </p:nvPr>
        </p:nvSpPr>
        <p:spPr>
          <a:xfrm>
            <a:off x="1145649" y="960120"/>
            <a:ext cx="9872871" cy="4038600"/>
          </a:xfrm>
        </p:spPr>
        <p:txBody>
          <a:bodyPr>
            <a:normAutofit/>
          </a:bodyPr>
          <a:lstStyle/>
          <a:p>
            <a:pPr algn="just"/>
            <a:r>
              <a:rPr lang="ru-RU" sz="2400" dirty="0"/>
              <a:t>Напишите программу для решения следующей задачи. Девятиклассники участвовали в викторине по математике. Необходимо было ответить на 20 вопросов. Победителем викторины считается участник, правильно ответивший на наибольшее количество вопросов. На сколько вопросов победитель ответил правильно? Если есть участники викторины, которые не смогли дать правильный ответ ни на один из вопросов, выведите YES, иначе выведите NO. Гарантируется, что есть участники, правильно ответившие хотя бы на один из вопросов. Программа получает на вход число участников викторины N (1 ≤ N ≤ 50), затем для каждого участника вводится количество вопросов, на которые получен правильный ответ.</a:t>
            </a:r>
            <a:endParaRPr lang="ru-RU" sz="2400" dirty="0"/>
          </a:p>
        </p:txBody>
      </p:sp>
      <p:pic>
        <p:nvPicPr>
          <p:cNvPr id="4" name="Рисунок 3"/>
          <p:cNvPicPr>
            <a:picLocks noChangeAspect="1"/>
          </p:cNvPicPr>
          <p:nvPr/>
        </p:nvPicPr>
        <p:blipFill>
          <a:blip r:embed="rId3"/>
          <a:stretch>
            <a:fillRect/>
          </a:stretch>
        </p:blipFill>
        <p:spPr>
          <a:xfrm>
            <a:off x="3843626" y="4611189"/>
            <a:ext cx="4886716" cy="1912892"/>
          </a:xfrm>
          <a:prstGeom prst="rect">
            <a:avLst/>
          </a:prstGeom>
        </p:spPr>
      </p:pic>
    </p:spTree>
    <p:extLst>
      <p:ext uri="{BB962C8B-B14F-4D97-AF65-F5344CB8AC3E}">
        <p14:creationId xmlns:p14="http://schemas.microsoft.com/office/powerpoint/2010/main" val="1735827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Решение</a:t>
            </a:r>
            <a:endParaRPr lang="ru-RU" b="1" dirty="0"/>
          </a:p>
        </p:txBody>
      </p:sp>
      <p:sp>
        <p:nvSpPr>
          <p:cNvPr id="3" name="Объект 2"/>
          <p:cNvSpPr>
            <a:spLocks noGrp="1"/>
          </p:cNvSpPr>
          <p:nvPr>
            <p:ph idx="1"/>
          </p:nvPr>
        </p:nvSpPr>
        <p:spPr>
          <a:xfrm>
            <a:off x="1143000" y="1658983"/>
            <a:ext cx="9872871" cy="4859383"/>
          </a:xfrm>
        </p:spPr>
        <p:txBody>
          <a:bodyPr>
            <a:normAutofit fontScale="92500" lnSpcReduction="20000"/>
          </a:bodyPr>
          <a:lstStyle/>
          <a:p>
            <a:pPr marL="502920" indent="-457200">
              <a:buFont typeface="+mj-lt"/>
              <a:buAutoNum type="arabicParenR"/>
            </a:pPr>
            <a:r>
              <a:rPr lang="en-US" dirty="0"/>
              <a:t>maxi = 0</a:t>
            </a:r>
          </a:p>
          <a:p>
            <a:pPr marL="502920" indent="-457200">
              <a:buFont typeface="+mj-lt"/>
              <a:buAutoNum type="arabicParenR"/>
            </a:pPr>
            <a:r>
              <a:rPr lang="en-US" dirty="0" err="1"/>
              <a:t>num</a:t>
            </a:r>
            <a:r>
              <a:rPr lang="en-US" dirty="0"/>
              <a:t> = 0</a:t>
            </a:r>
          </a:p>
          <a:p>
            <a:pPr marL="502920" indent="-457200">
              <a:buFont typeface="+mj-lt"/>
              <a:buAutoNum type="arabicParenR"/>
            </a:pPr>
            <a:r>
              <a:rPr lang="en-US" dirty="0"/>
              <a:t>n = </a:t>
            </a:r>
            <a:r>
              <a:rPr lang="en-US" dirty="0" err="1"/>
              <a:t>int</a:t>
            </a:r>
            <a:r>
              <a:rPr lang="en-US" dirty="0"/>
              <a:t>(input()) </a:t>
            </a:r>
          </a:p>
          <a:p>
            <a:pPr marL="502920" indent="-457200">
              <a:buFont typeface="+mj-lt"/>
              <a:buAutoNum type="arabicParenR"/>
            </a:pPr>
            <a:r>
              <a:rPr lang="en-US" dirty="0"/>
              <a:t>for </a:t>
            </a:r>
            <a:r>
              <a:rPr lang="en-US" dirty="0" err="1"/>
              <a:t>i</a:t>
            </a:r>
            <a:r>
              <a:rPr lang="en-US" dirty="0"/>
              <a:t> in range(n):</a:t>
            </a:r>
          </a:p>
          <a:p>
            <a:pPr marL="502920" indent="-457200">
              <a:buFont typeface="+mj-lt"/>
              <a:buAutoNum type="arabicParenR"/>
            </a:pPr>
            <a:r>
              <a:rPr lang="en-US" dirty="0"/>
              <a:t>    a = </a:t>
            </a:r>
            <a:r>
              <a:rPr lang="en-US" dirty="0" err="1"/>
              <a:t>int</a:t>
            </a:r>
            <a:r>
              <a:rPr lang="en-US" dirty="0"/>
              <a:t>(input())</a:t>
            </a:r>
          </a:p>
          <a:p>
            <a:pPr marL="502920" indent="-457200">
              <a:buFont typeface="+mj-lt"/>
              <a:buAutoNum type="arabicParenR"/>
            </a:pPr>
            <a:r>
              <a:rPr lang="en-US" dirty="0"/>
              <a:t>    if a &gt; maxi: maxi = a</a:t>
            </a:r>
          </a:p>
          <a:p>
            <a:pPr marL="502920" indent="-457200">
              <a:buFont typeface="+mj-lt"/>
              <a:buAutoNum type="arabicParenR"/>
            </a:pPr>
            <a:r>
              <a:rPr lang="en-US" dirty="0"/>
              <a:t>    if a == 0: </a:t>
            </a:r>
            <a:r>
              <a:rPr lang="en-US" dirty="0" err="1"/>
              <a:t>num</a:t>
            </a:r>
            <a:r>
              <a:rPr lang="en-US" dirty="0"/>
              <a:t> = 1</a:t>
            </a:r>
          </a:p>
          <a:p>
            <a:pPr marL="502920" indent="-457200">
              <a:buFont typeface="+mj-lt"/>
              <a:buAutoNum type="arabicParenR"/>
            </a:pPr>
            <a:r>
              <a:rPr lang="en-US" dirty="0"/>
              <a:t>print(maxi)</a:t>
            </a:r>
          </a:p>
          <a:p>
            <a:pPr marL="502920" indent="-457200">
              <a:buFont typeface="+mj-lt"/>
              <a:buAutoNum type="arabicParenR"/>
            </a:pPr>
            <a:r>
              <a:rPr lang="en-US" dirty="0"/>
              <a:t>if </a:t>
            </a:r>
            <a:r>
              <a:rPr lang="en-US" dirty="0" err="1"/>
              <a:t>num</a:t>
            </a:r>
            <a:r>
              <a:rPr lang="en-US" dirty="0"/>
              <a:t> &gt; 0:</a:t>
            </a:r>
          </a:p>
          <a:p>
            <a:pPr marL="502920" indent="-457200">
              <a:buFont typeface="+mj-lt"/>
              <a:buAutoNum type="arabicParenR"/>
            </a:pPr>
            <a:r>
              <a:rPr lang="en-US" dirty="0"/>
              <a:t>    print('YES')</a:t>
            </a:r>
          </a:p>
          <a:p>
            <a:pPr marL="502920" indent="-457200">
              <a:buFont typeface="+mj-lt"/>
              <a:buAutoNum type="arabicParenR"/>
            </a:pPr>
            <a:r>
              <a:rPr lang="en-US" dirty="0"/>
              <a:t>else:</a:t>
            </a:r>
          </a:p>
          <a:p>
            <a:pPr marL="502920" indent="-457200">
              <a:buFont typeface="+mj-lt"/>
              <a:buAutoNum type="arabicParenR"/>
            </a:pPr>
            <a:r>
              <a:rPr lang="en-US" dirty="0"/>
              <a:t>    print('NO')</a:t>
            </a:r>
            <a:endParaRPr lang="ru-RU" dirty="0"/>
          </a:p>
        </p:txBody>
      </p:sp>
    </p:spTree>
    <p:extLst>
      <p:ext uri="{BB962C8B-B14F-4D97-AF65-F5344CB8AC3E}">
        <p14:creationId xmlns:p14="http://schemas.microsoft.com/office/powerpoint/2010/main" val="583357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400" dirty="0" smtClean="0"/>
              <a:t>Определения </a:t>
            </a:r>
            <a:r>
              <a:rPr lang="en-US" sz="3400" b="1" dirty="0" err="1" smtClean="0"/>
              <a:t>def</a:t>
            </a:r>
            <a:endParaRPr lang="ru-RU" sz="3400" b="1" dirty="0"/>
          </a:p>
        </p:txBody>
      </p:sp>
      <p:sp>
        <p:nvSpPr>
          <p:cNvPr id="3" name="Объект 2"/>
          <p:cNvSpPr>
            <a:spLocks noGrp="1"/>
          </p:cNvSpPr>
          <p:nvPr>
            <p:ph idx="1"/>
          </p:nvPr>
        </p:nvSpPr>
        <p:spPr/>
        <p:txBody>
          <a:bodyPr anchor="ctr">
            <a:normAutofit/>
          </a:bodyPr>
          <a:lstStyle/>
          <a:p>
            <a:r>
              <a:rPr lang="ru-RU" sz="2400" dirty="0"/>
              <a:t>Функция в </a:t>
            </a:r>
            <a:r>
              <a:rPr lang="ru-RU" sz="2400" dirty="0" err="1"/>
              <a:t>python</a:t>
            </a:r>
            <a:r>
              <a:rPr lang="ru-RU" sz="2400" dirty="0"/>
              <a:t> - объект, принимающий аргументы и возвращающий значение. Обычно функция определяется с помощью инструкции </a:t>
            </a:r>
            <a:r>
              <a:rPr lang="ru-RU" sz="2400" b="1" dirty="0" err="1"/>
              <a:t>def</a:t>
            </a:r>
            <a:r>
              <a:rPr lang="ru-RU" sz="2400" dirty="0"/>
              <a:t>.</a:t>
            </a:r>
            <a:endParaRPr lang="ru-RU" sz="2400" dirty="0"/>
          </a:p>
        </p:txBody>
      </p:sp>
    </p:spTree>
    <p:extLst>
      <p:ext uri="{BB962C8B-B14F-4D97-AF65-F5344CB8AC3E}">
        <p14:creationId xmlns:p14="http://schemas.microsoft.com/office/powerpoint/2010/main" val="539973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a:t>
            </a:r>
            <a:r>
              <a:rPr lang="en-US" dirty="0" smtClean="0"/>
              <a:t>return</a:t>
            </a:r>
            <a:endParaRPr lang="ru-RU" dirty="0"/>
          </a:p>
        </p:txBody>
      </p:sp>
      <p:sp>
        <p:nvSpPr>
          <p:cNvPr id="3" name="Объект 2"/>
          <p:cNvSpPr>
            <a:spLocks noGrp="1"/>
          </p:cNvSpPr>
          <p:nvPr>
            <p:ph idx="1"/>
          </p:nvPr>
        </p:nvSpPr>
        <p:spPr/>
        <p:txBody>
          <a:bodyPr anchor="ctr">
            <a:normAutofit/>
          </a:bodyPr>
          <a:lstStyle/>
          <a:p>
            <a:r>
              <a:rPr lang="ru-RU" sz="2400" dirty="0"/>
              <a:t>Для возврата желаемого значения во внешний мир, используется ключевое слово </a:t>
            </a:r>
            <a:r>
              <a:rPr lang="ru-RU" sz="2400" dirty="0" err="1" smtClean="0"/>
              <a:t>return</a:t>
            </a:r>
            <a:r>
              <a:rPr lang="en-US" sz="2400" dirty="0" smtClean="0"/>
              <a:t>. </a:t>
            </a:r>
            <a:r>
              <a:rPr lang="ru-RU" sz="2400" dirty="0"/>
              <a:t>Помимо всего прочего, </a:t>
            </a:r>
            <a:r>
              <a:rPr lang="ru-RU" sz="2400" dirty="0" err="1"/>
              <a:t>return</a:t>
            </a:r>
            <a:r>
              <a:rPr lang="ru-RU" sz="2400" dirty="0"/>
              <a:t> прерывает выполнение </a:t>
            </a:r>
            <a:r>
              <a:rPr lang="ru-RU" sz="2400" dirty="0" smtClean="0"/>
              <a:t>функции</a:t>
            </a:r>
            <a:r>
              <a:rPr lang="en-US" sz="2400" dirty="0" smtClean="0"/>
              <a:t>. </a:t>
            </a:r>
          </a:p>
          <a:p>
            <a:endParaRPr lang="en-US" sz="2400" dirty="0" smtClean="0"/>
          </a:p>
        </p:txBody>
      </p:sp>
    </p:spTree>
    <p:extLst>
      <p:ext uri="{BB962C8B-B14F-4D97-AF65-F5344CB8AC3E}">
        <p14:creationId xmlns:p14="http://schemas.microsoft.com/office/powerpoint/2010/main" val="383635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a:t>
            </a:r>
            <a:endParaRPr lang="ru-RU" dirty="0"/>
          </a:p>
        </p:txBody>
      </p:sp>
      <p:sp>
        <p:nvSpPr>
          <p:cNvPr id="3" name="Объект 2"/>
          <p:cNvSpPr>
            <a:spLocks noGrp="1"/>
          </p:cNvSpPr>
          <p:nvPr>
            <p:ph idx="1"/>
          </p:nvPr>
        </p:nvSpPr>
        <p:spPr/>
        <p:txBody>
          <a:bodyPr anchor="ctr">
            <a:normAutofit/>
          </a:bodyPr>
          <a:lstStyle/>
          <a:p>
            <a:r>
              <a:rPr lang="ru-RU" sz="2400" dirty="0"/>
              <a:t>Функции в </a:t>
            </a:r>
            <a:r>
              <a:rPr lang="ru-RU" sz="2400" dirty="0" err="1"/>
              <a:t>python</a:t>
            </a:r>
            <a:r>
              <a:rPr lang="ru-RU" sz="2400" dirty="0"/>
              <a:t> используются для возвращения определенного значения. Аргументы функции можно постоянно менять и использовать в своих целях. </a:t>
            </a:r>
            <a:endParaRPr lang="ru-RU" sz="2400" dirty="0" smtClean="0"/>
          </a:p>
          <a:p>
            <a:r>
              <a:rPr lang="ru-RU" sz="2400" dirty="0" smtClean="0"/>
              <a:t>Например</a:t>
            </a:r>
            <a:r>
              <a:rPr lang="ru-RU" sz="2400" dirty="0"/>
              <a:t>: </a:t>
            </a:r>
            <a:endParaRPr lang="ru-RU" sz="2400" dirty="0" smtClean="0"/>
          </a:p>
          <a:p>
            <a:r>
              <a:rPr lang="ru-RU" sz="2400" dirty="0" err="1" smtClean="0"/>
              <a:t>def</a:t>
            </a:r>
            <a:r>
              <a:rPr lang="ru-RU" sz="2400" dirty="0" smtClean="0"/>
              <a:t> </a:t>
            </a:r>
            <a:r>
              <a:rPr lang="ru-RU" sz="2400" dirty="0" err="1"/>
              <a:t>sum</a:t>
            </a:r>
            <a:r>
              <a:rPr lang="ru-RU" sz="2400" dirty="0"/>
              <a:t>(</a:t>
            </a:r>
            <a:r>
              <a:rPr lang="ru-RU" sz="2400" dirty="0" err="1"/>
              <a:t>a,b</a:t>
            </a:r>
            <a:r>
              <a:rPr lang="ru-RU" sz="2400" dirty="0"/>
              <a:t>): </a:t>
            </a:r>
            <a:r>
              <a:rPr lang="ru-RU" sz="2400" dirty="0" smtClean="0"/>
              <a:t>а </a:t>
            </a:r>
            <a:r>
              <a:rPr lang="ru-RU" sz="2400" dirty="0"/>
              <a:t>и b-</a:t>
            </a:r>
            <a:r>
              <a:rPr lang="ru-RU" sz="2400" dirty="0" err="1"/>
              <a:t>аргументи</a:t>
            </a:r>
            <a:r>
              <a:rPr lang="ru-RU" sz="2400" dirty="0"/>
              <a:t> </a:t>
            </a:r>
            <a:endParaRPr lang="ru-RU" sz="2400" dirty="0" smtClean="0"/>
          </a:p>
          <a:p>
            <a:r>
              <a:rPr lang="ru-RU" sz="2400" dirty="0" err="1" smtClean="0"/>
              <a:t>return</a:t>
            </a:r>
            <a:r>
              <a:rPr lang="ru-RU" sz="2400" dirty="0" smtClean="0"/>
              <a:t> </a:t>
            </a:r>
            <a:r>
              <a:rPr lang="ru-RU" sz="2400" dirty="0" err="1"/>
              <a:t>a+b</a:t>
            </a:r>
            <a:r>
              <a:rPr lang="ru-RU" sz="2400" dirty="0"/>
              <a:t> </a:t>
            </a:r>
            <a:endParaRPr lang="ru-RU" sz="2400" dirty="0"/>
          </a:p>
        </p:txBody>
      </p:sp>
    </p:spTree>
    <p:extLst>
      <p:ext uri="{BB962C8B-B14F-4D97-AF65-F5344CB8AC3E}">
        <p14:creationId xmlns:p14="http://schemas.microsoft.com/office/powerpoint/2010/main" val="2829139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sz="3200" b="1" dirty="0"/>
              <a:t>Чтобы вызвать функцию в </a:t>
            </a:r>
            <a:r>
              <a:rPr lang="ru-RU" sz="3200" b="1" dirty="0" err="1"/>
              <a:t>Python</a:t>
            </a:r>
            <a:r>
              <a:rPr lang="ru-RU" sz="3200" b="1" dirty="0"/>
              <a:t>, мы используем синтаксис </a:t>
            </a:r>
            <a:r>
              <a:rPr lang="ru-RU" sz="3200" b="1" i="1" dirty="0" err="1"/>
              <a:t>имя_функции</a:t>
            </a:r>
            <a:r>
              <a:rPr lang="ru-RU" sz="3200" b="1" i="1" dirty="0"/>
              <a:t> (параметры, через, запятую)</a:t>
            </a:r>
            <a:r>
              <a:rPr lang="ru-RU" sz="3200" b="1" dirty="0"/>
              <a:t>.</a:t>
            </a:r>
            <a:endParaRPr lang="ru-RU" sz="3200" b="1" dirty="0"/>
          </a:p>
        </p:txBody>
      </p:sp>
    </p:spTree>
    <p:extLst>
      <p:ext uri="{BB962C8B-B14F-4D97-AF65-F5344CB8AC3E}">
        <p14:creationId xmlns:p14="http://schemas.microsoft.com/office/powerpoint/2010/main" val="1679679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 опять </a:t>
            </a:r>
            <a:r>
              <a:rPr lang="en-US" dirty="0" smtClean="0"/>
              <a:t>Hello</a:t>
            </a:r>
            <a:endParaRPr lang="ru-RU" dirty="0"/>
          </a:p>
        </p:txBody>
      </p:sp>
      <p:pic>
        <p:nvPicPr>
          <p:cNvPr id="4" name="Объект 3"/>
          <p:cNvPicPr>
            <a:picLocks noGrp="1" noChangeAspect="1"/>
          </p:cNvPicPr>
          <p:nvPr>
            <p:ph idx="1"/>
          </p:nvPr>
        </p:nvPicPr>
        <p:blipFill>
          <a:blip r:embed="rId3"/>
          <a:stretch>
            <a:fillRect/>
          </a:stretch>
        </p:blipFill>
        <p:spPr>
          <a:xfrm>
            <a:off x="1143000" y="1803898"/>
            <a:ext cx="6610542" cy="2088833"/>
          </a:xfrm>
          <a:prstGeom prst="rect">
            <a:avLst/>
          </a:prstGeom>
        </p:spPr>
      </p:pic>
      <p:pic>
        <p:nvPicPr>
          <p:cNvPr id="5" name="Рисунок 4"/>
          <p:cNvPicPr>
            <a:picLocks noChangeAspect="1"/>
          </p:cNvPicPr>
          <p:nvPr/>
        </p:nvPicPr>
        <p:blipFill>
          <a:blip r:embed="rId4"/>
          <a:stretch>
            <a:fillRect/>
          </a:stretch>
        </p:blipFill>
        <p:spPr>
          <a:xfrm>
            <a:off x="4448271" y="3892731"/>
            <a:ext cx="5938088" cy="2055492"/>
          </a:xfrm>
          <a:prstGeom prst="rect">
            <a:avLst/>
          </a:prstGeom>
        </p:spPr>
      </p:pic>
    </p:spTree>
    <p:extLst>
      <p:ext uri="{BB962C8B-B14F-4D97-AF65-F5344CB8AC3E}">
        <p14:creationId xmlns:p14="http://schemas.microsoft.com/office/powerpoint/2010/main" val="1156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Решение задач</a:t>
            </a:r>
            <a:endParaRPr lang="ru-RU" b="1" dirty="0"/>
          </a:p>
        </p:txBody>
      </p:sp>
      <p:sp>
        <p:nvSpPr>
          <p:cNvPr id="5" name="Текст 4"/>
          <p:cNvSpPr>
            <a:spLocks noGrp="1"/>
          </p:cNvSpPr>
          <p:nvPr>
            <p:ph type="body" idx="1"/>
          </p:nvPr>
        </p:nvSpPr>
        <p:spPr/>
        <p:txBody>
          <a:bodyPr/>
          <a:lstStyle/>
          <a:p>
            <a:endParaRPr lang="ru-RU"/>
          </a:p>
        </p:txBody>
      </p:sp>
    </p:spTree>
    <p:extLst>
      <p:ext uri="{BB962C8B-B14F-4D97-AF65-F5344CB8AC3E}">
        <p14:creationId xmlns:p14="http://schemas.microsoft.com/office/powerpoint/2010/main" val="2601149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Критерии</a:t>
            </a:r>
            <a:endParaRPr lang="ru-RU" b="1" dirty="0"/>
          </a:p>
        </p:txBody>
      </p:sp>
      <p:pic>
        <p:nvPicPr>
          <p:cNvPr id="4" name="Объект 3"/>
          <p:cNvPicPr>
            <a:picLocks noGrp="1" noChangeAspect="1"/>
          </p:cNvPicPr>
          <p:nvPr>
            <p:ph idx="1"/>
          </p:nvPr>
        </p:nvPicPr>
        <p:blipFill>
          <a:blip r:embed="rId3"/>
          <a:stretch>
            <a:fillRect/>
          </a:stretch>
        </p:blipFill>
        <p:spPr>
          <a:xfrm>
            <a:off x="2410783" y="2076994"/>
            <a:ext cx="7781308" cy="3391852"/>
          </a:xfrm>
          <a:prstGeom prst="rect">
            <a:avLst/>
          </a:prstGeom>
        </p:spPr>
      </p:pic>
    </p:spTree>
    <p:extLst>
      <p:ext uri="{BB962C8B-B14F-4D97-AF65-F5344CB8AC3E}">
        <p14:creationId xmlns:p14="http://schemas.microsoft.com/office/powerpoint/2010/main" val="2689298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Задача</a:t>
            </a:r>
            <a:endParaRPr lang="ru-RU" dirty="0"/>
          </a:p>
        </p:txBody>
      </p:sp>
      <p:sp>
        <p:nvSpPr>
          <p:cNvPr id="3" name="Объект 2"/>
          <p:cNvSpPr>
            <a:spLocks noGrp="1"/>
          </p:cNvSpPr>
          <p:nvPr>
            <p:ph idx="1"/>
          </p:nvPr>
        </p:nvSpPr>
        <p:spPr/>
        <p:txBody>
          <a:bodyPr/>
          <a:lstStyle/>
          <a:p>
            <a:pPr marL="45720" indent="0" algn="just">
              <a:buNone/>
            </a:pPr>
            <a:r>
              <a:rPr lang="ru-RU" dirty="0"/>
              <a:t>Напишите программу, которая в последовательности натуральных чисел определяет количество чисел, оканчивающихся на 9. Программа получает на вход количество чисел в последовательности, а затем сами числа. В последовательности всегда имеется число, оканчивающееся на </a:t>
            </a:r>
            <a:r>
              <a:rPr lang="ru-RU" dirty="0" smtClean="0"/>
              <a:t>9. Количество </a:t>
            </a:r>
            <a:r>
              <a:rPr lang="ru-RU" dirty="0"/>
              <a:t>чисел не превышает 1000. Введённые числа по модулю не превышают 30 </a:t>
            </a:r>
            <a:r>
              <a:rPr lang="ru-RU" dirty="0" smtClean="0"/>
              <a:t>000. Программа </a:t>
            </a:r>
            <a:r>
              <a:rPr lang="ru-RU" dirty="0"/>
              <a:t>должна вывести одно число: количество чисел, оканчивающихся на 9.</a:t>
            </a:r>
          </a:p>
          <a:p>
            <a:endParaRPr lang="ru-RU" dirty="0"/>
          </a:p>
        </p:txBody>
      </p:sp>
      <p:pic>
        <p:nvPicPr>
          <p:cNvPr id="4" name="Рисунок 3"/>
          <p:cNvPicPr>
            <a:picLocks noChangeAspect="1"/>
          </p:cNvPicPr>
          <p:nvPr/>
        </p:nvPicPr>
        <p:blipFill>
          <a:blip r:embed="rId2"/>
          <a:stretch>
            <a:fillRect/>
          </a:stretch>
        </p:blipFill>
        <p:spPr>
          <a:xfrm>
            <a:off x="4131151" y="4336869"/>
            <a:ext cx="4600961" cy="1850571"/>
          </a:xfrm>
          <a:prstGeom prst="rect">
            <a:avLst/>
          </a:prstGeom>
        </p:spPr>
      </p:pic>
    </p:spTree>
    <p:extLst>
      <p:ext uri="{BB962C8B-B14F-4D97-AF65-F5344CB8AC3E}">
        <p14:creationId xmlns:p14="http://schemas.microsoft.com/office/powerpoint/2010/main" val="2461693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ис">
  <a:themeElements>
    <a:clrScheme name="Красный">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Базис</Template>
  <TotalTime>70</TotalTime>
  <Words>819</Words>
  <Application>Microsoft Office PowerPoint</Application>
  <PresentationFormat>Широкоэкранный</PresentationFormat>
  <Paragraphs>71</Paragraphs>
  <Slides>14</Slides>
  <Notes>10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Corbel</vt:lpstr>
      <vt:lpstr>Базис</vt:lpstr>
      <vt:lpstr>Функция def</vt:lpstr>
      <vt:lpstr>Определения def</vt:lpstr>
      <vt:lpstr>Определение return</vt:lpstr>
      <vt:lpstr>Пример</vt:lpstr>
      <vt:lpstr>Чтобы вызвать функцию в Python, мы используем синтаксис имя_функции (параметры, через, запятую).</vt:lpstr>
      <vt:lpstr>И опять Hello</vt:lpstr>
      <vt:lpstr>Решение задач</vt:lpstr>
      <vt:lpstr>Критерии</vt:lpstr>
      <vt:lpstr>Задача</vt:lpstr>
      <vt:lpstr>Решение</vt:lpstr>
      <vt:lpstr>Задача</vt:lpstr>
      <vt:lpstr>Решение</vt:lpstr>
      <vt:lpstr>Задача</vt:lpstr>
      <vt:lpstr>Решение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Функция def</dc:title>
  <dc:creator>Хмячина Е.А.</dc:creator>
  <cp:lastModifiedBy>Хмячина Е.А.</cp:lastModifiedBy>
  <cp:revision>6</cp:revision>
  <dcterms:created xsi:type="dcterms:W3CDTF">2022-12-14T08:57:07Z</dcterms:created>
  <dcterms:modified xsi:type="dcterms:W3CDTF">2022-12-14T10:07:28Z</dcterms:modified>
</cp:coreProperties>
</file>